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8"/>
  </p:notesMasterIdLst>
  <p:sldIdLst>
    <p:sldId id="257" r:id="rId3"/>
    <p:sldId id="258" r:id="rId4"/>
    <p:sldId id="256" r:id="rId5"/>
    <p:sldId id="398" r:id="rId6"/>
    <p:sldId id="399" r:id="rId7"/>
    <p:sldId id="261" r:id="rId8"/>
    <p:sldId id="397" r:id="rId9"/>
    <p:sldId id="262" r:id="rId10"/>
    <p:sldId id="263" r:id="rId11"/>
    <p:sldId id="264" r:id="rId12"/>
    <p:sldId id="265" r:id="rId13"/>
    <p:sldId id="400" r:id="rId14"/>
    <p:sldId id="401" r:id="rId15"/>
    <p:sldId id="402" r:id="rId16"/>
    <p:sldId id="267" r:id="rId17"/>
    <p:sldId id="268" r:id="rId18"/>
    <p:sldId id="269" r:id="rId19"/>
    <p:sldId id="365" r:id="rId20"/>
    <p:sldId id="412" r:id="rId21"/>
    <p:sldId id="369" r:id="rId22"/>
    <p:sldId id="372" r:id="rId23"/>
    <p:sldId id="270" r:id="rId24"/>
    <p:sldId id="413" r:id="rId25"/>
    <p:sldId id="414" r:id="rId26"/>
    <p:sldId id="271" r:id="rId27"/>
    <p:sldId id="411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93" r:id="rId44"/>
    <p:sldId id="390" r:id="rId45"/>
    <p:sldId id="391" r:id="rId46"/>
    <p:sldId id="392" r:id="rId47"/>
    <p:sldId id="394" r:id="rId48"/>
    <p:sldId id="395" r:id="rId49"/>
    <p:sldId id="396" r:id="rId50"/>
    <p:sldId id="277" r:id="rId51"/>
    <p:sldId id="278" r:id="rId52"/>
    <p:sldId id="279" r:id="rId53"/>
    <p:sldId id="297" r:id="rId54"/>
    <p:sldId id="299" r:id="rId55"/>
    <p:sldId id="405" r:id="rId56"/>
    <p:sldId id="406" r:id="rId57"/>
    <p:sldId id="306" r:id="rId58"/>
    <p:sldId id="407" r:id="rId59"/>
    <p:sldId id="408" r:id="rId60"/>
    <p:sldId id="307" r:id="rId61"/>
    <p:sldId id="409" r:id="rId62"/>
    <p:sldId id="308" r:id="rId63"/>
    <p:sldId id="309" r:id="rId64"/>
    <p:sldId id="310" r:id="rId65"/>
    <p:sldId id="311" r:id="rId66"/>
    <p:sldId id="312" r:id="rId67"/>
    <p:sldId id="313" r:id="rId68"/>
    <p:sldId id="403" r:id="rId69"/>
    <p:sldId id="404" r:id="rId70"/>
    <p:sldId id="318" r:id="rId71"/>
    <p:sldId id="322" r:id="rId72"/>
    <p:sldId id="323" r:id="rId73"/>
    <p:sldId id="410" r:id="rId74"/>
    <p:sldId id="324" r:id="rId75"/>
    <p:sldId id="325" r:id="rId76"/>
    <p:sldId id="326" r:id="rId77"/>
    <p:sldId id="327" r:id="rId78"/>
    <p:sldId id="329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22" y="60"/>
      </p:cViewPr>
      <p:guideLst/>
    </p:cSldViewPr>
  </p:slideViewPr>
  <p:outlineViewPr>
    <p:cViewPr>
      <p:scale>
        <a:sx n="33" d="100"/>
        <a:sy n="33" d="100"/>
      </p:scale>
      <p:origin x="0" y="-70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95" Type="http://schemas.openxmlformats.org/officeDocument/2006/relationships/customXml" Target="../customXml/item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A14C5-CC5A-4152-9141-A70325E02EA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DD274441-9480-43F2-A8A7-9FE18C3E0140}">
      <dgm:prSet phldrT="[Text]"/>
      <dgm:spPr/>
      <dgm:t>
        <a:bodyPr/>
        <a:lstStyle/>
        <a:p>
          <a:r>
            <a:rPr lang="en-US" dirty="0"/>
            <a:t>Types</a:t>
          </a:r>
        </a:p>
      </dgm:t>
    </dgm:pt>
    <dgm:pt modelId="{7FDF0483-BB72-4F72-9410-A8F3983F444E}" type="parTrans" cxnId="{72F241BC-CC01-4539-86D9-E1661DCA5F01}">
      <dgm:prSet/>
      <dgm:spPr/>
      <dgm:t>
        <a:bodyPr/>
        <a:lstStyle/>
        <a:p>
          <a:endParaRPr lang="en-US"/>
        </a:p>
      </dgm:t>
    </dgm:pt>
    <dgm:pt modelId="{B0891DC0-DECF-4051-928A-8CAC65F60D91}" type="sibTrans" cxnId="{72F241BC-CC01-4539-86D9-E1661DCA5F01}">
      <dgm:prSet/>
      <dgm:spPr/>
      <dgm:t>
        <a:bodyPr/>
        <a:lstStyle/>
        <a:p>
          <a:endParaRPr lang="en-US"/>
        </a:p>
      </dgm:t>
    </dgm:pt>
    <dgm:pt modelId="{28ACFC4B-FF9C-4790-8B56-C9168D54DC41}">
      <dgm:prSet phldrT="[Text]"/>
      <dgm:spPr/>
      <dgm:t>
        <a:bodyPr/>
        <a:lstStyle/>
        <a:p>
          <a:r>
            <a:rPr lang="en-US" dirty="0"/>
            <a:t>Renewable</a:t>
          </a:r>
        </a:p>
      </dgm:t>
    </dgm:pt>
    <dgm:pt modelId="{02560BA2-A661-466B-8611-6B3B3C70DB8B}" type="parTrans" cxnId="{35086452-A82A-4DA2-8A24-10072294BD4A}">
      <dgm:prSet/>
      <dgm:spPr/>
      <dgm:t>
        <a:bodyPr/>
        <a:lstStyle/>
        <a:p>
          <a:endParaRPr lang="en-US" dirty="0"/>
        </a:p>
      </dgm:t>
    </dgm:pt>
    <dgm:pt modelId="{0ECD1247-F8AD-4C59-A953-7E0CF5EDB79C}" type="sibTrans" cxnId="{35086452-A82A-4DA2-8A24-10072294BD4A}">
      <dgm:prSet/>
      <dgm:spPr/>
      <dgm:t>
        <a:bodyPr/>
        <a:lstStyle/>
        <a:p>
          <a:endParaRPr lang="en-US"/>
        </a:p>
      </dgm:t>
    </dgm:pt>
    <dgm:pt modelId="{31F77D1E-D869-4CC6-9DF9-932F6F0C4D97}">
      <dgm:prSet phldrT="[Text]"/>
      <dgm:spPr/>
      <dgm:t>
        <a:bodyPr/>
        <a:lstStyle/>
        <a:p>
          <a:r>
            <a:rPr lang="en-US" dirty="0"/>
            <a:t>Nonrenewable</a:t>
          </a:r>
        </a:p>
      </dgm:t>
    </dgm:pt>
    <dgm:pt modelId="{E8396F0A-43B6-457E-AD5D-A67B1C976C75}" type="parTrans" cxnId="{93FA57CA-0501-4A2D-A4E8-5E5EC91A1B02}">
      <dgm:prSet/>
      <dgm:spPr/>
      <dgm:t>
        <a:bodyPr/>
        <a:lstStyle/>
        <a:p>
          <a:endParaRPr lang="en-US" dirty="0"/>
        </a:p>
      </dgm:t>
    </dgm:pt>
    <dgm:pt modelId="{CCF14099-202D-4EF0-8367-2C2974A6DC7C}" type="sibTrans" cxnId="{93FA57CA-0501-4A2D-A4E8-5E5EC91A1B02}">
      <dgm:prSet/>
      <dgm:spPr/>
      <dgm:t>
        <a:bodyPr/>
        <a:lstStyle/>
        <a:p>
          <a:endParaRPr lang="en-US"/>
        </a:p>
      </dgm:t>
    </dgm:pt>
    <dgm:pt modelId="{5B368D72-81BC-4A7A-8E61-5BF3AFDBB984}">
      <dgm:prSet/>
      <dgm:spPr/>
      <dgm:t>
        <a:bodyPr/>
        <a:lstStyle/>
        <a:p>
          <a:r>
            <a:rPr lang="en-US" dirty="0"/>
            <a:t>Sustainable</a:t>
          </a:r>
        </a:p>
      </dgm:t>
    </dgm:pt>
    <dgm:pt modelId="{9F436D9A-A217-4075-BDA3-04F5596BE835}" type="parTrans" cxnId="{7F7E02EC-54D6-4F17-BE16-08CBE396C930}">
      <dgm:prSet/>
      <dgm:spPr/>
      <dgm:t>
        <a:bodyPr/>
        <a:lstStyle/>
        <a:p>
          <a:endParaRPr lang="en-US" dirty="0"/>
        </a:p>
      </dgm:t>
    </dgm:pt>
    <dgm:pt modelId="{978FD282-17C9-46C2-92FB-458154A0B706}" type="sibTrans" cxnId="{7F7E02EC-54D6-4F17-BE16-08CBE396C930}">
      <dgm:prSet/>
      <dgm:spPr/>
      <dgm:t>
        <a:bodyPr/>
        <a:lstStyle/>
        <a:p>
          <a:endParaRPr lang="en-US"/>
        </a:p>
      </dgm:t>
    </dgm:pt>
    <dgm:pt modelId="{A96B8A95-AA8D-4FA1-9013-893216B2AEC3}" type="pres">
      <dgm:prSet presAssocID="{B89A14C5-CC5A-4152-9141-A70325E02E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510E65-E081-4DB2-83CE-04AD7E5B036C}" type="pres">
      <dgm:prSet presAssocID="{DD274441-9480-43F2-A8A7-9FE18C3E0140}" presName="hierRoot1" presStyleCnt="0"/>
      <dgm:spPr/>
    </dgm:pt>
    <dgm:pt modelId="{58009A79-7FE9-4AC9-AD47-C5FC52E7A329}" type="pres">
      <dgm:prSet presAssocID="{DD274441-9480-43F2-A8A7-9FE18C3E0140}" presName="composite" presStyleCnt="0"/>
      <dgm:spPr/>
    </dgm:pt>
    <dgm:pt modelId="{8961B407-90E7-4F9F-A759-653451C167FD}" type="pres">
      <dgm:prSet presAssocID="{DD274441-9480-43F2-A8A7-9FE18C3E0140}" presName="background" presStyleLbl="node0" presStyleIdx="0" presStyleCnt="1"/>
      <dgm:spPr/>
    </dgm:pt>
    <dgm:pt modelId="{834CCBB0-E86C-4107-B185-0C2355CFB72B}" type="pres">
      <dgm:prSet presAssocID="{DD274441-9480-43F2-A8A7-9FE18C3E0140}" presName="text" presStyleLbl="fgAcc0" presStyleIdx="0" presStyleCnt="1">
        <dgm:presLayoutVars>
          <dgm:chPref val="3"/>
        </dgm:presLayoutVars>
      </dgm:prSet>
      <dgm:spPr/>
    </dgm:pt>
    <dgm:pt modelId="{52534F6B-B6DA-442F-90D7-27F27726DD69}" type="pres">
      <dgm:prSet presAssocID="{DD274441-9480-43F2-A8A7-9FE18C3E0140}" presName="hierChild2" presStyleCnt="0"/>
      <dgm:spPr/>
    </dgm:pt>
    <dgm:pt modelId="{6BB2F4E6-AB72-43EC-B554-905D0B9EA14F}" type="pres">
      <dgm:prSet presAssocID="{02560BA2-A661-466B-8611-6B3B3C70DB8B}" presName="Name10" presStyleLbl="parChTrans1D2" presStyleIdx="0" presStyleCnt="3"/>
      <dgm:spPr/>
    </dgm:pt>
    <dgm:pt modelId="{B9DCCF9D-F77D-43A1-AA7F-02ED6B9BDA71}" type="pres">
      <dgm:prSet presAssocID="{28ACFC4B-FF9C-4790-8B56-C9168D54DC41}" presName="hierRoot2" presStyleCnt="0"/>
      <dgm:spPr/>
    </dgm:pt>
    <dgm:pt modelId="{95FC7DF7-A297-4BC5-976E-E721FBBD34CE}" type="pres">
      <dgm:prSet presAssocID="{28ACFC4B-FF9C-4790-8B56-C9168D54DC41}" presName="composite2" presStyleCnt="0"/>
      <dgm:spPr/>
    </dgm:pt>
    <dgm:pt modelId="{669210B9-07BD-4208-A054-ED46EEEFC3BE}" type="pres">
      <dgm:prSet presAssocID="{28ACFC4B-FF9C-4790-8B56-C9168D54DC41}" presName="background2" presStyleLbl="node2" presStyleIdx="0" presStyleCnt="3"/>
      <dgm:spPr/>
    </dgm:pt>
    <dgm:pt modelId="{302242FD-467A-4C18-9348-D003363BC968}" type="pres">
      <dgm:prSet presAssocID="{28ACFC4B-FF9C-4790-8B56-C9168D54DC41}" presName="text2" presStyleLbl="fgAcc2" presStyleIdx="0" presStyleCnt="3">
        <dgm:presLayoutVars>
          <dgm:chPref val="3"/>
        </dgm:presLayoutVars>
      </dgm:prSet>
      <dgm:spPr/>
    </dgm:pt>
    <dgm:pt modelId="{2A35E66A-0271-4D41-80D3-0582ED791E5B}" type="pres">
      <dgm:prSet presAssocID="{28ACFC4B-FF9C-4790-8B56-C9168D54DC41}" presName="hierChild3" presStyleCnt="0"/>
      <dgm:spPr/>
    </dgm:pt>
    <dgm:pt modelId="{43AB2C93-F3FB-4B12-8F35-1D72C4E074BC}" type="pres">
      <dgm:prSet presAssocID="{E8396F0A-43B6-457E-AD5D-A67B1C976C75}" presName="Name10" presStyleLbl="parChTrans1D2" presStyleIdx="1" presStyleCnt="3"/>
      <dgm:spPr/>
    </dgm:pt>
    <dgm:pt modelId="{3AD4061B-60BB-4B1C-9509-B35279683608}" type="pres">
      <dgm:prSet presAssocID="{31F77D1E-D869-4CC6-9DF9-932F6F0C4D97}" presName="hierRoot2" presStyleCnt="0"/>
      <dgm:spPr/>
    </dgm:pt>
    <dgm:pt modelId="{BC1311B2-80CA-4579-8CA1-EFAB2145C16C}" type="pres">
      <dgm:prSet presAssocID="{31F77D1E-D869-4CC6-9DF9-932F6F0C4D97}" presName="composite2" presStyleCnt="0"/>
      <dgm:spPr/>
    </dgm:pt>
    <dgm:pt modelId="{E23C3601-4F01-42F3-86E6-C10481C7439A}" type="pres">
      <dgm:prSet presAssocID="{31F77D1E-D869-4CC6-9DF9-932F6F0C4D97}" presName="background2" presStyleLbl="node2" presStyleIdx="1" presStyleCnt="3"/>
      <dgm:spPr/>
    </dgm:pt>
    <dgm:pt modelId="{E07954C1-BF2E-4BA4-BE7F-001A7D20AD5C}" type="pres">
      <dgm:prSet presAssocID="{31F77D1E-D869-4CC6-9DF9-932F6F0C4D97}" presName="text2" presStyleLbl="fgAcc2" presStyleIdx="1" presStyleCnt="3">
        <dgm:presLayoutVars>
          <dgm:chPref val="3"/>
        </dgm:presLayoutVars>
      </dgm:prSet>
      <dgm:spPr/>
    </dgm:pt>
    <dgm:pt modelId="{50393932-687E-44D6-9D3E-9E6B0E8C5069}" type="pres">
      <dgm:prSet presAssocID="{31F77D1E-D869-4CC6-9DF9-932F6F0C4D97}" presName="hierChild3" presStyleCnt="0"/>
      <dgm:spPr/>
    </dgm:pt>
    <dgm:pt modelId="{4B10F6F0-2A1C-42C2-A2F3-BB6BFFB2DE28}" type="pres">
      <dgm:prSet presAssocID="{9F436D9A-A217-4075-BDA3-04F5596BE835}" presName="Name10" presStyleLbl="parChTrans1D2" presStyleIdx="2" presStyleCnt="3"/>
      <dgm:spPr/>
    </dgm:pt>
    <dgm:pt modelId="{C31D722B-9511-47B9-9337-F9D9814A305C}" type="pres">
      <dgm:prSet presAssocID="{5B368D72-81BC-4A7A-8E61-5BF3AFDBB984}" presName="hierRoot2" presStyleCnt="0"/>
      <dgm:spPr/>
    </dgm:pt>
    <dgm:pt modelId="{EADD51F4-1B53-45A4-837F-05653ABE54C4}" type="pres">
      <dgm:prSet presAssocID="{5B368D72-81BC-4A7A-8E61-5BF3AFDBB984}" presName="composite2" presStyleCnt="0"/>
      <dgm:spPr/>
    </dgm:pt>
    <dgm:pt modelId="{DCD368EE-6435-498D-9840-4FD1ACC3C27A}" type="pres">
      <dgm:prSet presAssocID="{5B368D72-81BC-4A7A-8E61-5BF3AFDBB984}" presName="background2" presStyleLbl="node2" presStyleIdx="2" presStyleCnt="3"/>
      <dgm:spPr/>
    </dgm:pt>
    <dgm:pt modelId="{F9B13C90-BBE8-4C81-8FC6-DF50E95E5EFD}" type="pres">
      <dgm:prSet presAssocID="{5B368D72-81BC-4A7A-8E61-5BF3AFDBB984}" presName="text2" presStyleLbl="fgAcc2" presStyleIdx="2" presStyleCnt="3">
        <dgm:presLayoutVars>
          <dgm:chPref val="3"/>
        </dgm:presLayoutVars>
      </dgm:prSet>
      <dgm:spPr/>
    </dgm:pt>
    <dgm:pt modelId="{D7805A2B-CD27-40D0-B1ED-AD39E200D5DB}" type="pres">
      <dgm:prSet presAssocID="{5B368D72-81BC-4A7A-8E61-5BF3AFDBB984}" presName="hierChild3" presStyleCnt="0"/>
      <dgm:spPr/>
    </dgm:pt>
  </dgm:ptLst>
  <dgm:cxnLst>
    <dgm:cxn modelId="{D4879A1F-70C4-4BB7-A1F8-D2237482F1FE}" type="presOf" srcId="{E8396F0A-43B6-457E-AD5D-A67B1C976C75}" destId="{43AB2C93-F3FB-4B12-8F35-1D72C4E074BC}" srcOrd="0" destOrd="0" presId="urn:microsoft.com/office/officeart/2005/8/layout/hierarchy1"/>
    <dgm:cxn modelId="{2694913D-9A56-42EB-A2A0-9CFEBEBDE37A}" type="presOf" srcId="{31F77D1E-D869-4CC6-9DF9-932F6F0C4D97}" destId="{E07954C1-BF2E-4BA4-BE7F-001A7D20AD5C}" srcOrd="0" destOrd="0" presId="urn:microsoft.com/office/officeart/2005/8/layout/hierarchy1"/>
    <dgm:cxn modelId="{B8A28B41-B412-4495-AD9A-A639E6D1E461}" type="presOf" srcId="{02560BA2-A661-466B-8611-6B3B3C70DB8B}" destId="{6BB2F4E6-AB72-43EC-B554-905D0B9EA14F}" srcOrd="0" destOrd="0" presId="urn:microsoft.com/office/officeart/2005/8/layout/hierarchy1"/>
    <dgm:cxn modelId="{61EA0650-8580-4EC5-98B2-0B8DD5AADF1C}" type="presOf" srcId="{B89A14C5-CC5A-4152-9141-A70325E02EA5}" destId="{A96B8A95-AA8D-4FA1-9013-893216B2AEC3}" srcOrd="0" destOrd="0" presId="urn:microsoft.com/office/officeart/2005/8/layout/hierarchy1"/>
    <dgm:cxn modelId="{35086452-A82A-4DA2-8A24-10072294BD4A}" srcId="{DD274441-9480-43F2-A8A7-9FE18C3E0140}" destId="{28ACFC4B-FF9C-4790-8B56-C9168D54DC41}" srcOrd="0" destOrd="0" parTransId="{02560BA2-A661-466B-8611-6B3B3C70DB8B}" sibTransId="{0ECD1247-F8AD-4C59-A953-7E0CF5EDB79C}"/>
    <dgm:cxn modelId="{17C4F957-A1A6-4143-ADA0-3AF46AEEE4ED}" type="presOf" srcId="{DD274441-9480-43F2-A8A7-9FE18C3E0140}" destId="{834CCBB0-E86C-4107-B185-0C2355CFB72B}" srcOrd="0" destOrd="0" presId="urn:microsoft.com/office/officeart/2005/8/layout/hierarchy1"/>
    <dgm:cxn modelId="{0373F38C-8DDD-44DA-ABB1-CB80BDE39459}" type="presOf" srcId="{28ACFC4B-FF9C-4790-8B56-C9168D54DC41}" destId="{302242FD-467A-4C18-9348-D003363BC968}" srcOrd="0" destOrd="0" presId="urn:microsoft.com/office/officeart/2005/8/layout/hierarchy1"/>
    <dgm:cxn modelId="{72F241BC-CC01-4539-86D9-E1661DCA5F01}" srcId="{B89A14C5-CC5A-4152-9141-A70325E02EA5}" destId="{DD274441-9480-43F2-A8A7-9FE18C3E0140}" srcOrd="0" destOrd="0" parTransId="{7FDF0483-BB72-4F72-9410-A8F3983F444E}" sibTransId="{B0891DC0-DECF-4051-928A-8CAC65F60D91}"/>
    <dgm:cxn modelId="{93FA57CA-0501-4A2D-A4E8-5E5EC91A1B02}" srcId="{DD274441-9480-43F2-A8A7-9FE18C3E0140}" destId="{31F77D1E-D869-4CC6-9DF9-932F6F0C4D97}" srcOrd="1" destOrd="0" parTransId="{E8396F0A-43B6-457E-AD5D-A67B1C976C75}" sibTransId="{CCF14099-202D-4EF0-8367-2C2974A6DC7C}"/>
    <dgm:cxn modelId="{F82B94DB-3CCD-44C5-9753-4C757F57C31A}" type="presOf" srcId="{5B368D72-81BC-4A7A-8E61-5BF3AFDBB984}" destId="{F9B13C90-BBE8-4C81-8FC6-DF50E95E5EFD}" srcOrd="0" destOrd="0" presId="urn:microsoft.com/office/officeart/2005/8/layout/hierarchy1"/>
    <dgm:cxn modelId="{1B889AE7-C2ED-4D3A-B04A-DD97689E2758}" type="presOf" srcId="{9F436D9A-A217-4075-BDA3-04F5596BE835}" destId="{4B10F6F0-2A1C-42C2-A2F3-BB6BFFB2DE28}" srcOrd="0" destOrd="0" presId="urn:microsoft.com/office/officeart/2005/8/layout/hierarchy1"/>
    <dgm:cxn modelId="{7F7E02EC-54D6-4F17-BE16-08CBE396C930}" srcId="{DD274441-9480-43F2-A8A7-9FE18C3E0140}" destId="{5B368D72-81BC-4A7A-8E61-5BF3AFDBB984}" srcOrd="2" destOrd="0" parTransId="{9F436D9A-A217-4075-BDA3-04F5596BE835}" sibTransId="{978FD282-17C9-46C2-92FB-458154A0B706}"/>
    <dgm:cxn modelId="{5F95A11C-4860-4E07-B76F-7BDC1247571E}" type="presParOf" srcId="{A96B8A95-AA8D-4FA1-9013-893216B2AEC3}" destId="{5F510E65-E081-4DB2-83CE-04AD7E5B036C}" srcOrd="0" destOrd="0" presId="urn:microsoft.com/office/officeart/2005/8/layout/hierarchy1"/>
    <dgm:cxn modelId="{8A58CEF9-D1E0-45EA-B2F1-2C150A1F3E55}" type="presParOf" srcId="{5F510E65-E081-4DB2-83CE-04AD7E5B036C}" destId="{58009A79-7FE9-4AC9-AD47-C5FC52E7A329}" srcOrd="0" destOrd="0" presId="urn:microsoft.com/office/officeart/2005/8/layout/hierarchy1"/>
    <dgm:cxn modelId="{5A2E26B2-1772-47E7-9F10-D74AFA0BE657}" type="presParOf" srcId="{58009A79-7FE9-4AC9-AD47-C5FC52E7A329}" destId="{8961B407-90E7-4F9F-A759-653451C167FD}" srcOrd="0" destOrd="0" presId="urn:microsoft.com/office/officeart/2005/8/layout/hierarchy1"/>
    <dgm:cxn modelId="{E8919DF0-633C-4540-ACE1-6F2BE8A44160}" type="presParOf" srcId="{58009A79-7FE9-4AC9-AD47-C5FC52E7A329}" destId="{834CCBB0-E86C-4107-B185-0C2355CFB72B}" srcOrd="1" destOrd="0" presId="urn:microsoft.com/office/officeart/2005/8/layout/hierarchy1"/>
    <dgm:cxn modelId="{3C4BD55B-2C49-4DAA-A979-0AE984581A3B}" type="presParOf" srcId="{5F510E65-E081-4DB2-83CE-04AD7E5B036C}" destId="{52534F6B-B6DA-442F-90D7-27F27726DD69}" srcOrd="1" destOrd="0" presId="urn:microsoft.com/office/officeart/2005/8/layout/hierarchy1"/>
    <dgm:cxn modelId="{72432F91-CF73-4A31-899A-CAF40B78F5F3}" type="presParOf" srcId="{52534F6B-B6DA-442F-90D7-27F27726DD69}" destId="{6BB2F4E6-AB72-43EC-B554-905D0B9EA14F}" srcOrd="0" destOrd="0" presId="urn:microsoft.com/office/officeart/2005/8/layout/hierarchy1"/>
    <dgm:cxn modelId="{6C6D993B-4AA6-482A-9913-3E0BA2ACE949}" type="presParOf" srcId="{52534F6B-B6DA-442F-90D7-27F27726DD69}" destId="{B9DCCF9D-F77D-43A1-AA7F-02ED6B9BDA71}" srcOrd="1" destOrd="0" presId="urn:microsoft.com/office/officeart/2005/8/layout/hierarchy1"/>
    <dgm:cxn modelId="{69753E4C-85CF-4D0F-8A01-893FF11F039E}" type="presParOf" srcId="{B9DCCF9D-F77D-43A1-AA7F-02ED6B9BDA71}" destId="{95FC7DF7-A297-4BC5-976E-E721FBBD34CE}" srcOrd="0" destOrd="0" presId="urn:microsoft.com/office/officeart/2005/8/layout/hierarchy1"/>
    <dgm:cxn modelId="{3CAE93B0-CA2F-4D3C-BEF0-8E0E8F3BAAB2}" type="presParOf" srcId="{95FC7DF7-A297-4BC5-976E-E721FBBD34CE}" destId="{669210B9-07BD-4208-A054-ED46EEEFC3BE}" srcOrd="0" destOrd="0" presId="urn:microsoft.com/office/officeart/2005/8/layout/hierarchy1"/>
    <dgm:cxn modelId="{250CB4EE-7B40-4A73-82A9-A4AE64FFFCDE}" type="presParOf" srcId="{95FC7DF7-A297-4BC5-976E-E721FBBD34CE}" destId="{302242FD-467A-4C18-9348-D003363BC968}" srcOrd="1" destOrd="0" presId="urn:microsoft.com/office/officeart/2005/8/layout/hierarchy1"/>
    <dgm:cxn modelId="{EA021F4E-1580-482F-B61D-A70EDFFAD170}" type="presParOf" srcId="{B9DCCF9D-F77D-43A1-AA7F-02ED6B9BDA71}" destId="{2A35E66A-0271-4D41-80D3-0582ED791E5B}" srcOrd="1" destOrd="0" presId="urn:microsoft.com/office/officeart/2005/8/layout/hierarchy1"/>
    <dgm:cxn modelId="{FF52E88B-D262-4160-B7C1-95F3D14E6CBE}" type="presParOf" srcId="{52534F6B-B6DA-442F-90D7-27F27726DD69}" destId="{43AB2C93-F3FB-4B12-8F35-1D72C4E074BC}" srcOrd="2" destOrd="0" presId="urn:microsoft.com/office/officeart/2005/8/layout/hierarchy1"/>
    <dgm:cxn modelId="{2FE63EBA-1078-42D9-B9EC-131856D4962B}" type="presParOf" srcId="{52534F6B-B6DA-442F-90D7-27F27726DD69}" destId="{3AD4061B-60BB-4B1C-9509-B35279683608}" srcOrd="3" destOrd="0" presId="urn:microsoft.com/office/officeart/2005/8/layout/hierarchy1"/>
    <dgm:cxn modelId="{0724F294-6812-43F4-8CC6-08845FA1E9D3}" type="presParOf" srcId="{3AD4061B-60BB-4B1C-9509-B35279683608}" destId="{BC1311B2-80CA-4579-8CA1-EFAB2145C16C}" srcOrd="0" destOrd="0" presId="urn:microsoft.com/office/officeart/2005/8/layout/hierarchy1"/>
    <dgm:cxn modelId="{33B43D30-44E9-43F5-82D7-5104143C9EE0}" type="presParOf" srcId="{BC1311B2-80CA-4579-8CA1-EFAB2145C16C}" destId="{E23C3601-4F01-42F3-86E6-C10481C7439A}" srcOrd="0" destOrd="0" presId="urn:microsoft.com/office/officeart/2005/8/layout/hierarchy1"/>
    <dgm:cxn modelId="{578B7ABC-2D0C-422C-B104-A68AE5FB91EB}" type="presParOf" srcId="{BC1311B2-80CA-4579-8CA1-EFAB2145C16C}" destId="{E07954C1-BF2E-4BA4-BE7F-001A7D20AD5C}" srcOrd="1" destOrd="0" presId="urn:microsoft.com/office/officeart/2005/8/layout/hierarchy1"/>
    <dgm:cxn modelId="{E8B628DC-9D52-4CEF-AD0B-A01DAFA26291}" type="presParOf" srcId="{3AD4061B-60BB-4B1C-9509-B35279683608}" destId="{50393932-687E-44D6-9D3E-9E6B0E8C5069}" srcOrd="1" destOrd="0" presId="urn:microsoft.com/office/officeart/2005/8/layout/hierarchy1"/>
    <dgm:cxn modelId="{3918B659-F3CA-49C0-B171-EE6C3910A6F1}" type="presParOf" srcId="{52534F6B-B6DA-442F-90D7-27F27726DD69}" destId="{4B10F6F0-2A1C-42C2-A2F3-BB6BFFB2DE28}" srcOrd="4" destOrd="0" presId="urn:microsoft.com/office/officeart/2005/8/layout/hierarchy1"/>
    <dgm:cxn modelId="{B0F2C70D-8EDD-4667-906E-0FE651247107}" type="presParOf" srcId="{52534F6B-B6DA-442F-90D7-27F27726DD69}" destId="{C31D722B-9511-47B9-9337-F9D9814A305C}" srcOrd="5" destOrd="0" presId="urn:microsoft.com/office/officeart/2005/8/layout/hierarchy1"/>
    <dgm:cxn modelId="{A1CB55BA-7423-4613-AF38-E157088CD072}" type="presParOf" srcId="{C31D722B-9511-47B9-9337-F9D9814A305C}" destId="{EADD51F4-1B53-45A4-837F-05653ABE54C4}" srcOrd="0" destOrd="0" presId="urn:microsoft.com/office/officeart/2005/8/layout/hierarchy1"/>
    <dgm:cxn modelId="{CC384A5E-D03D-41A8-B527-65CCF7D4574E}" type="presParOf" srcId="{EADD51F4-1B53-45A4-837F-05653ABE54C4}" destId="{DCD368EE-6435-498D-9840-4FD1ACC3C27A}" srcOrd="0" destOrd="0" presId="urn:microsoft.com/office/officeart/2005/8/layout/hierarchy1"/>
    <dgm:cxn modelId="{26CFDCDF-22CD-4322-9744-968673D0ED6A}" type="presParOf" srcId="{EADD51F4-1B53-45A4-837F-05653ABE54C4}" destId="{F9B13C90-BBE8-4C81-8FC6-DF50E95E5EFD}" srcOrd="1" destOrd="0" presId="urn:microsoft.com/office/officeart/2005/8/layout/hierarchy1"/>
    <dgm:cxn modelId="{7B36357C-2B7E-4032-A810-4B765BCA927E}" type="presParOf" srcId="{C31D722B-9511-47B9-9337-F9D9814A305C}" destId="{D7805A2B-CD27-40D0-B1ED-AD39E200D5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F356E-5ED8-4A65-90DF-DBDA5A54C6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564972-D43C-494B-9EFE-8B62D8506E2F}">
      <dgm:prSet/>
      <dgm:spPr/>
      <dgm:t>
        <a:bodyPr/>
        <a:lstStyle/>
        <a:p>
          <a:r>
            <a:rPr lang="en-US"/>
            <a:t>Simply stated, a wind turbine works the opposite of a fan. </a:t>
          </a:r>
        </a:p>
      </dgm:t>
    </dgm:pt>
    <dgm:pt modelId="{CA685610-46E3-4FA5-A06D-CF52BD19B35D}" type="parTrans" cxnId="{A86B1D1E-132D-49E2-A9D6-E1890B928DD6}">
      <dgm:prSet/>
      <dgm:spPr/>
      <dgm:t>
        <a:bodyPr/>
        <a:lstStyle/>
        <a:p>
          <a:endParaRPr lang="en-US"/>
        </a:p>
      </dgm:t>
    </dgm:pt>
    <dgm:pt modelId="{647C1121-A982-4E72-897E-83E6265A2EE4}" type="sibTrans" cxnId="{A86B1D1E-132D-49E2-A9D6-E1890B928DD6}">
      <dgm:prSet/>
      <dgm:spPr/>
      <dgm:t>
        <a:bodyPr/>
        <a:lstStyle/>
        <a:p>
          <a:endParaRPr lang="en-US"/>
        </a:p>
      </dgm:t>
    </dgm:pt>
    <dgm:pt modelId="{8B6E3E5E-5AEF-4CE1-9FEC-08E7EDB6EF34}">
      <dgm:prSet/>
      <dgm:spPr/>
      <dgm:t>
        <a:bodyPr/>
        <a:lstStyle/>
        <a:p>
          <a:r>
            <a:rPr lang="en-US"/>
            <a:t>Instead of using electricity to produce wind, like a fan, wind turbines use wind to produce electricity. </a:t>
          </a:r>
        </a:p>
      </dgm:t>
    </dgm:pt>
    <dgm:pt modelId="{64E5A821-3CAC-4E0B-891C-16C8E31C7FEA}" type="parTrans" cxnId="{5C98A4B5-86CC-47AC-AD04-9358B38E7A9E}">
      <dgm:prSet/>
      <dgm:spPr/>
      <dgm:t>
        <a:bodyPr/>
        <a:lstStyle/>
        <a:p>
          <a:endParaRPr lang="en-US"/>
        </a:p>
      </dgm:t>
    </dgm:pt>
    <dgm:pt modelId="{6911C72A-9FBB-434C-AF38-D28A7C401294}" type="sibTrans" cxnId="{5C98A4B5-86CC-47AC-AD04-9358B38E7A9E}">
      <dgm:prSet/>
      <dgm:spPr/>
      <dgm:t>
        <a:bodyPr/>
        <a:lstStyle/>
        <a:p>
          <a:endParaRPr lang="en-US"/>
        </a:p>
      </dgm:t>
    </dgm:pt>
    <dgm:pt modelId="{81528CA5-783F-45FC-BBE8-2E323F3EF130}">
      <dgm:prSet/>
      <dgm:spPr/>
      <dgm:t>
        <a:bodyPr/>
        <a:lstStyle/>
        <a:p>
          <a:r>
            <a:rPr lang="en-US"/>
            <a:t>The wind turns the blades, which spin a shaft, which connects to a generator and produces electricity.</a:t>
          </a:r>
        </a:p>
      </dgm:t>
    </dgm:pt>
    <dgm:pt modelId="{049ABA2E-E687-4CE1-8E5B-BC58F7ACB24D}" type="parTrans" cxnId="{2D1C6D25-28CD-4723-883D-1161300F19C7}">
      <dgm:prSet/>
      <dgm:spPr/>
      <dgm:t>
        <a:bodyPr/>
        <a:lstStyle/>
        <a:p>
          <a:endParaRPr lang="en-US"/>
        </a:p>
      </dgm:t>
    </dgm:pt>
    <dgm:pt modelId="{D0D4B1F2-81E2-4851-8D28-72C1E2B0D595}" type="sibTrans" cxnId="{2D1C6D25-28CD-4723-883D-1161300F19C7}">
      <dgm:prSet/>
      <dgm:spPr/>
      <dgm:t>
        <a:bodyPr/>
        <a:lstStyle/>
        <a:p>
          <a:endParaRPr lang="en-US"/>
        </a:p>
      </dgm:t>
    </dgm:pt>
    <dgm:pt modelId="{CF8815E2-D683-4B2B-83B6-8B815F4C3629}" type="pres">
      <dgm:prSet presAssocID="{279F356E-5ED8-4A65-90DF-DBDA5A54C639}" presName="linear" presStyleCnt="0">
        <dgm:presLayoutVars>
          <dgm:animLvl val="lvl"/>
          <dgm:resizeHandles val="exact"/>
        </dgm:presLayoutVars>
      </dgm:prSet>
      <dgm:spPr/>
    </dgm:pt>
    <dgm:pt modelId="{CC98B15C-1463-4F01-A7EF-378E3F0AB52D}" type="pres">
      <dgm:prSet presAssocID="{56564972-D43C-494B-9EFE-8B62D8506E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16E075-9496-40A5-9495-88209AC5BE12}" type="pres">
      <dgm:prSet presAssocID="{647C1121-A982-4E72-897E-83E6265A2EE4}" presName="spacer" presStyleCnt="0"/>
      <dgm:spPr/>
    </dgm:pt>
    <dgm:pt modelId="{5C605812-3359-49AE-9158-CE969C7502F5}" type="pres">
      <dgm:prSet presAssocID="{8B6E3E5E-5AEF-4CE1-9FEC-08E7EDB6EF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DFCB78-4F93-4C43-8C70-0289B1360003}" type="pres">
      <dgm:prSet presAssocID="{6911C72A-9FBB-434C-AF38-D28A7C401294}" presName="spacer" presStyleCnt="0"/>
      <dgm:spPr/>
    </dgm:pt>
    <dgm:pt modelId="{0F47599D-B7F4-4AD4-9756-6237C543F289}" type="pres">
      <dgm:prSet presAssocID="{81528CA5-783F-45FC-BBE8-2E323F3EF1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86B1D1E-132D-49E2-A9D6-E1890B928DD6}" srcId="{279F356E-5ED8-4A65-90DF-DBDA5A54C639}" destId="{56564972-D43C-494B-9EFE-8B62D8506E2F}" srcOrd="0" destOrd="0" parTransId="{CA685610-46E3-4FA5-A06D-CF52BD19B35D}" sibTransId="{647C1121-A982-4E72-897E-83E6265A2EE4}"/>
    <dgm:cxn modelId="{2D1C6D25-28CD-4723-883D-1161300F19C7}" srcId="{279F356E-5ED8-4A65-90DF-DBDA5A54C639}" destId="{81528CA5-783F-45FC-BBE8-2E323F3EF130}" srcOrd="2" destOrd="0" parTransId="{049ABA2E-E687-4CE1-8E5B-BC58F7ACB24D}" sibTransId="{D0D4B1F2-81E2-4851-8D28-72C1E2B0D595}"/>
    <dgm:cxn modelId="{2555A97B-6F37-44F0-BD5B-73913E366B05}" type="presOf" srcId="{81528CA5-783F-45FC-BBE8-2E323F3EF130}" destId="{0F47599D-B7F4-4AD4-9756-6237C543F289}" srcOrd="0" destOrd="0" presId="urn:microsoft.com/office/officeart/2005/8/layout/vList2"/>
    <dgm:cxn modelId="{5C98A4B5-86CC-47AC-AD04-9358B38E7A9E}" srcId="{279F356E-5ED8-4A65-90DF-DBDA5A54C639}" destId="{8B6E3E5E-5AEF-4CE1-9FEC-08E7EDB6EF34}" srcOrd="1" destOrd="0" parTransId="{64E5A821-3CAC-4E0B-891C-16C8E31C7FEA}" sibTransId="{6911C72A-9FBB-434C-AF38-D28A7C401294}"/>
    <dgm:cxn modelId="{303861C8-28FA-460E-9228-A6F52169CCD3}" type="presOf" srcId="{56564972-D43C-494B-9EFE-8B62D8506E2F}" destId="{CC98B15C-1463-4F01-A7EF-378E3F0AB52D}" srcOrd="0" destOrd="0" presId="urn:microsoft.com/office/officeart/2005/8/layout/vList2"/>
    <dgm:cxn modelId="{876CD3D7-915B-4139-9B0C-22B07E711E57}" type="presOf" srcId="{279F356E-5ED8-4A65-90DF-DBDA5A54C639}" destId="{CF8815E2-D683-4B2B-83B6-8B815F4C3629}" srcOrd="0" destOrd="0" presId="urn:microsoft.com/office/officeart/2005/8/layout/vList2"/>
    <dgm:cxn modelId="{F68058DE-D5AE-41BA-8B63-4C8B66290E09}" type="presOf" srcId="{8B6E3E5E-5AEF-4CE1-9FEC-08E7EDB6EF34}" destId="{5C605812-3359-49AE-9158-CE969C7502F5}" srcOrd="0" destOrd="0" presId="urn:microsoft.com/office/officeart/2005/8/layout/vList2"/>
    <dgm:cxn modelId="{2F83F8BB-38CE-4C31-A7E6-764D1D265907}" type="presParOf" srcId="{CF8815E2-D683-4B2B-83B6-8B815F4C3629}" destId="{CC98B15C-1463-4F01-A7EF-378E3F0AB52D}" srcOrd="0" destOrd="0" presId="urn:microsoft.com/office/officeart/2005/8/layout/vList2"/>
    <dgm:cxn modelId="{8FBF99F2-1AED-470A-8EA6-2455B86E7C18}" type="presParOf" srcId="{CF8815E2-D683-4B2B-83B6-8B815F4C3629}" destId="{5816E075-9496-40A5-9495-88209AC5BE12}" srcOrd="1" destOrd="0" presId="urn:microsoft.com/office/officeart/2005/8/layout/vList2"/>
    <dgm:cxn modelId="{0F09ABE2-26B6-42AD-BD4D-3CEC62CAB1D1}" type="presParOf" srcId="{CF8815E2-D683-4B2B-83B6-8B815F4C3629}" destId="{5C605812-3359-49AE-9158-CE969C7502F5}" srcOrd="2" destOrd="0" presId="urn:microsoft.com/office/officeart/2005/8/layout/vList2"/>
    <dgm:cxn modelId="{721A05E6-2718-4ECD-836D-0B8FFBE0D477}" type="presParOf" srcId="{CF8815E2-D683-4B2B-83B6-8B815F4C3629}" destId="{37DFCB78-4F93-4C43-8C70-0289B1360003}" srcOrd="3" destOrd="0" presId="urn:microsoft.com/office/officeart/2005/8/layout/vList2"/>
    <dgm:cxn modelId="{FCAE4BEA-F5C0-460E-B23E-1CF2A5604B98}" type="presParOf" srcId="{CF8815E2-D683-4B2B-83B6-8B815F4C3629}" destId="{0F47599D-B7F4-4AD4-9756-6237C543F2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F6F0-2A1C-42C2-A2F3-BB6BFFB2DE28}">
      <dsp:nvSpPr>
        <dsp:cNvPr id="0" name=""/>
        <dsp:cNvSpPr/>
      </dsp:nvSpPr>
      <dsp:spPr>
        <a:xfrm>
          <a:off x="3617118" y="2020552"/>
          <a:ext cx="2566987" cy="61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260"/>
              </a:lnTo>
              <a:lnTo>
                <a:pt x="2566987" y="416260"/>
              </a:lnTo>
              <a:lnTo>
                <a:pt x="2566987" y="6108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B2C93-F3FB-4B12-8F35-1D72C4E074BC}">
      <dsp:nvSpPr>
        <dsp:cNvPr id="0" name=""/>
        <dsp:cNvSpPr/>
      </dsp:nvSpPr>
      <dsp:spPr>
        <a:xfrm>
          <a:off x="3571398" y="2020552"/>
          <a:ext cx="91440" cy="6108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08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B2F4E6-AB72-43EC-B554-905D0B9EA14F}">
      <dsp:nvSpPr>
        <dsp:cNvPr id="0" name=""/>
        <dsp:cNvSpPr/>
      </dsp:nvSpPr>
      <dsp:spPr>
        <a:xfrm>
          <a:off x="1050131" y="2020552"/>
          <a:ext cx="2566987" cy="610826"/>
        </a:xfrm>
        <a:custGeom>
          <a:avLst/>
          <a:gdLst/>
          <a:ahLst/>
          <a:cxnLst/>
          <a:rect l="0" t="0" r="0" b="0"/>
          <a:pathLst>
            <a:path>
              <a:moveTo>
                <a:pt x="2566987" y="0"/>
              </a:moveTo>
              <a:lnTo>
                <a:pt x="2566987" y="416260"/>
              </a:lnTo>
              <a:lnTo>
                <a:pt x="0" y="416260"/>
              </a:lnTo>
              <a:lnTo>
                <a:pt x="0" y="6108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1B407-90E7-4F9F-A759-653451C167FD}">
      <dsp:nvSpPr>
        <dsp:cNvPr id="0" name=""/>
        <dsp:cNvSpPr/>
      </dsp:nvSpPr>
      <dsp:spPr>
        <a:xfrm>
          <a:off x="2566987" y="686885"/>
          <a:ext cx="2100262" cy="133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CCBB0-E86C-4107-B185-0C2355CFB72B}">
      <dsp:nvSpPr>
        <dsp:cNvPr id="0" name=""/>
        <dsp:cNvSpPr/>
      </dsp:nvSpPr>
      <dsp:spPr>
        <a:xfrm>
          <a:off x="2800350" y="908579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Types</a:t>
          </a:r>
        </a:p>
      </dsp:txBody>
      <dsp:txXfrm>
        <a:off x="2839412" y="947641"/>
        <a:ext cx="2022138" cy="1255542"/>
      </dsp:txXfrm>
    </dsp:sp>
    <dsp:sp modelId="{669210B9-07BD-4208-A054-ED46EEEFC3BE}">
      <dsp:nvSpPr>
        <dsp:cNvPr id="0" name=""/>
        <dsp:cNvSpPr/>
      </dsp:nvSpPr>
      <dsp:spPr>
        <a:xfrm>
          <a:off x="0" y="2631378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42FD-467A-4C18-9348-D003363BC968}">
      <dsp:nvSpPr>
        <dsp:cNvPr id="0" name=""/>
        <dsp:cNvSpPr/>
      </dsp:nvSpPr>
      <dsp:spPr>
        <a:xfrm>
          <a:off x="233362" y="2853072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Renewable</a:t>
          </a:r>
        </a:p>
      </dsp:txBody>
      <dsp:txXfrm>
        <a:off x="272424" y="2892134"/>
        <a:ext cx="2022138" cy="1255542"/>
      </dsp:txXfrm>
    </dsp:sp>
    <dsp:sp modelId="{E23C3601-4F01-42F3-86E6-C10481C7439A}">
      <dsp:nvSpPr>
        <dsp:cNvPr id="0" name=""/>
        <dsp:cNvSpPr/>
      </dsp:nvSpPr>
      <dsp:spPr>
        <a:xfrm>
          <a:off x="2566987" y="2631378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954C1-BF2E-4BA4-BE7F-001A7D20AD5C}">
      <dsp:nvSpPr>
        <dsp:cNvPr id="0" name=""/>
        <dsp:cNvSpPr/>
      </dsp:nvSpPr>
      <dsp:spPr>
        <a:xfrm>
          <a:off x="2800350" y="2853072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Nonrenewable</a:t>
          </a:r>
        </a:p>
      </dsp:txBody>
      <dsp:txXfrm>
        <a:off x="2839412" y="2892134"/>
        <a:ext cx="2022138" cy="1255542"/>
      </dsp:txXfrm>
    </dsp:sp>
    <dsp:sp modelId="{DCD368EE-6435-498D-9840-4FD1ACC3C27A}">
      <dsp:nvSpPr>
        <dsp:cNvPr id="0" name=""/>
        <dsp:cNvSpPr/>
      </dsp:nvSpPr>
      <dsp:spPr>
        <a:xfrm>
          <a:off x="5133975" y="2631378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13C90-BBE8-4C81-8FC6-DF50E95E5EFD}">
      <dsp:nvSpPr>
        <dsp:cNvPr id="0" name=""/>
        <dsp:cNvSpPr/>
      </dsp:nvSpPr>
      <dsp:spPr>
        <a:xfrm>
          <a:off x="5367337" y="2853072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Sustainable</a:t>
          </a:r>
        </a:p>
      </dsp:txBody>
      <dsp:txXfrm>
        <a:off x="5406399" y="2892134"/>
        <a:ext cx="2022138" cy="1255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8B15C-1463-4F01-A7EF-378E3F0AB52D}">
      <dsp:nvSpPr>
        <dsp:cNvPr id="0" name=""/>
        <dsp:cNvSpPr/>
      </dsp:nvSpPr>
      <dsp:spPr>
        <a:xfrm>
          <a:off x="0" y="96797"/>
          <a:ext cx="4828172" cy="17714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Simply stated, a wind turbine works the opposite of a fan. </a:t>
          </a:r>
        </a:p>
      </dsp:txBody>
      <dsp:txXfrm>
        <a:off x="86475" y="183272"/>
        <a:ext cx="4655222" cy="1598503"/>
      </dsp:txXfrm>
    </dsp:sp>
    <dsp:sp modelId="{5C605812-3359-49AE-9158-CE969C7502F5}">
      <dsp:nvSpPr>
        <dsp:cNvPr id="0" name=""/>
        <dsp:cNvSpPr/>
      </dsp:nvSpPr>
      <dsp:spPr>
        <a:xfrm>
          <a:off x="0" y="1940250"/>
          <a:ext cx="4828172" cy="1771453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Instead of using electricity to produce wind, like a fan, wind turbines use wind to produce electricity. </a:t>
          </a:r>
        </a:p>
      </dsp:txBody>
      <dsp:txXfrm>
        <a:off x="86475" y="2026725"/>
        <a:ext cx="4655222" cy="1598503"/>
      </dsp:txXfrm>
    </dsp:sp>
    <dsp:sp modelId="{0F47599D-B7F4-4AD4-9756-6237C543F289}">
      <dsp:nvSpPr>
        <dsp:cNvPr id="0" name=""/>
        <dsp:cNvSpPr/>
      </dsp:nvSpPr>
      <dsp:spPr>
        <a:xfrm>
          <a:off x="0" y="3783704"/>
          <a:ext cx="4828172" cy="1771453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wind turns the blades, which spin a shaft, which connects to a generator and produces electricity.</a:t>
          </a:r>
        </a:p>
      </dsp:txBody>
      <dsp:txXfrm>
        <a:off x="86475" y="3870179"/>
        <a:ext cx="4655222" cy="1598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13179-823A-4222-8DE5-F5139A3B529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C3F4A-2552-411E-B20E-312D29F32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928A788-0F17-4D04-9252-92CB599EFF3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9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Due  to bad 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E49FED-72AA-41A6-8EA1-965A0D3EB69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BA5AE8-E9A1-4DF9-8D18-BC1513275D18}" type="slidenum">
              <a:rPr 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80</a:t>
            </a:fld>
            <a:endParaRPr 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2E7-4951-4508-B675-5D1F82FEBBDB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FA34B-7165-41C3-8D3F-FC7BA0369741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1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2DD18-02DA-4E57-8982-143D70500181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8181-E0B9-4250-B9B1-D26972F081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6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D94C-60BB-46E9-B115-F707BC5DBA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72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055E-8B48-45F0-AAE6-8CA0607A39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14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996E-4623-480A-825E-0D3F6350CD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4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E418-4473-4F24-81E1-5901A563A7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9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20593-3BA4-42A6-8D40-1ADDD739D2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66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5507-FE3B-4FCC-AC89-B0AAE75427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23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447E-F234-460A-B0AC-A53732757C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7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7570-3847-4395-80E4-862C0DC42DED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9E85A-596F-420F-8093-ED9744E19B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3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4509-6DDE-4515-9890-016F71E757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69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32A1-EDE0-4AC9-847B-9166702BC0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7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0215B-AC15-436F-81BA-B6ED3B302E96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0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9E9-ED09-4446-9E48-EC01E79DA28D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60C9F-8207-4D46-817A-E9FE6D6F2114}" type="datetime1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7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F5B0-7E9B-4AFC-92AE-40CEDABE59D8}" type="datetime1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7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89AA-1084-4234-91E0-304A6C44BBC8}" type="datetime1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51E2-1507-4E18-AEE4-800B92FE04BB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1995-FEE6-419B-8537-D6523AFF3B4F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C1D-4C47-4788-914A-338382489B69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6CDC7-86E0-4257-803A-6B0EC2CA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6F564-1C23-4BCF-84F8-226CB7C18E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1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9/90/Solar_cell.png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en.wikipedia.org/wiki/File:ChromiteUSGOV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hyperlink" Target="http://en.wikipedia.org/wiki/File:ManganeseOreUSGOV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geography.sierra.cc.ca.us/booth/Physical/chp16_fluvial/sheet_rill_gully.jpg" TargetMode="Externa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upload.wikimedia.org/wikipedia/commons/5/5b/Cold_Newton_ridge_and_furrow.jpg" TargetMode="External"/><Relationship Id="rId7" Type="http://schemas.openxmlformats.org/officeDocument/2006/relationships/image" Target="../media/image78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eg"/><Relationship Id="rId5" Type="http://schemas.openxmlformats.org/officeDocument/2006/relationships/hyperlink" Target="http://upload.wikimedia.org/wikipedia/commons/1/11/Mulch2.jpg" TargetMode="External"/><Relationship Id="rId4" Type="http://schemas.openxmlformats.org/officeDocument/2006/relationships/image" Target="../media/image7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347" y="0"/>
            <a:ext cx="9144000" cy="1546791"/>
          </a:xfrm>
        </p:spPr>
        <p:txBody>
          <a:bodyPr>
            <a:noAutofit/>
          </a:bodyPr>
          <a:lstStyle/>
          <a:p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Forests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 more than 2,00,000 villages are located in the fringe of forests.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20  crore  people  (including  7 crore tribals)  depend on forests for their livelihood.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3  crore  people are directly  involved  in gathering &amp; trading non-timber forest products like fruits,  seeds, flowers,  leaves, honey, gum etc.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impact on forest  vegetation &amp; biodiversity  will have adverse implications for livelihood of forest-dependent communities.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26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 of deforestation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43488" y="2232793"/>
            <a:ext cx="9708995" cy="3892076"/>
          </a:xfrm>
        </p:spPr>
        <p:txBody>
          <a:bodyPr anchor="ctr">
            <a:normAutofit lnSpcReduction="10000"/>
          </a:bodyPr>
          <a:lstStyle/>
          <a:p>
            <a:endParaRPr lang="en-US" sz="1900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population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Urbanization &amp; industrialization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Mineral  exploration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dam reservoirs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development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grazing &amp; Forest fires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encroachment  &amp; exploitation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Pollution-acid 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04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43089-9538-48B0-A858-4DE1E891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4FADFA-ED6F-4051-8672-62F53BEF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5BB92-FF3E-41B7-9212-86552AAF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AA4AF-B9CA-4752-9A2B-3A0D7E17C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0C4A-2CD0-4FA9-960A-8648615F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506CA-DE1C-4CCA-B965-31232699E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628" y="373714"/>
            <a:ext cx="9144000" cy="81794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Energy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worldartsme.com/images/hydroelectric-power-plant-clip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8" y="1796337"/>
            <a:ext cx="10872439" cy="45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8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Classification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81392078"/>
              </p:ext>
            </p:extLst>
          </p:nvPr>
        </p:nvGraphicFramePr>
        <p:xfrm>
          <a:off x="1981200" y="1600201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67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Types of energy sources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Non-renewable</a:t>
            </a:r>
          </a:p>
          <a:p>
            <a:pPr marL="0" indent="0" eaLnBrk="1" hangingPunct="1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Fossil fuels : petroleum, coal, gas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Renewable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Wind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Wave [Tidal energy]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OTEC [Ocean thermal exchange capacitors]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Solar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Hydro-power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Hydrogen energy - Fuel-cells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Biofuels: biomass energy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Sustainable</a:t>
            </a:r>
          </a:p>
          <a:p>
            <a:pPr marL="9144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Nuclear power </a:t>
            </a:r>
          </a:p>
          <a:p>
            <a:pPr lvl="3"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3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Non – renewable 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977" y="1675227"/>
            <a:ext cx="8574046" cy="43941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8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8F3A4-17A7-446E-A40A-C6C35A29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CE40962-59CF-4E1E-B03C-6305F9A3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0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F5574F-1A48-41A8-BD73-AD280BD38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66" y="643467"/>
            <a:ext cx="506966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3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4" y="1547446"/>
            <a:ext cx="4364384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047DA-19BE-4DBA-89C7-C3D1B0F5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28" y="1547446"/>
            <a:ext cx="60209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700"/>
              <a:t>Non –renewable : Coal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Was the first fossil fuel to be used on an industrial scale.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000"/>
          </a:p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Remains a major force in world energy.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000"/>
          </a:p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Economically recoverable reserves exist in about 70 countries. 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000"/>
          </a:p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At the current rate of production, global coal reserves are estimated to last for almost another 150 years.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wyomingmining.org/wp-content/uploads/2013/05/Hands-with-Co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r="1614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5F1F5-6804-4F02-8C96-490C796CC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424B3-2148-4363-BB79-2BF5FABB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3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BED50B-4F76-41F3-8F4D-5ECD150B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93766-1018-4568-AE35-AEF2EB5D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90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06" y="1087421"/>
            <a:ext cx="6606862" cy="44432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4754" y="5669131"/>
            <a:ext cx="8190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Data Sources : World Coal 2018-2050, World Energy Annual Report (Part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6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5AD1-FB6A-43D0-BB19-5069F834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40DA8-5468-40D3-9582-AFB6BDA6E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FC9B9-0173-4D88-A365-9B683DE5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D1B80-E4FC-4FC8-92D7-EF1E8E68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161"/>
            <a:ext cx="9144000" cy="61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7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processindustryforum.com/wp-content/uploads/2013/08/wind-turbin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1" r="750" b="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br>
              <a:rPr lang="en-US" sz="3700"/>
            </a:br>
            <a:r>
              <a:rPr lang="en-US" sz="3700"/>
              <a:t>Renewable - Wind Energy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i="1"/>
              <a:t>Source: wikimedia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2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how do wind turbines make electricity?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F06CDC7-86E0-4257-803A-6B0EC2CAA604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en-US" sz="1600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73AB03-2B6F-4590-8A2C-E4CF1AE99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009163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4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64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Wind Energy</a:t>
            </a:r>
          </a:p>
        </p:txBody>
      </p:sp>
      <p:pic>
        <p:nvPicPr>
          <p:cNvPr id="4" name="Content Placeholder 3" descr="sunset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86366" y="1506417"/>
            <a:ext cx="5842720" cy="4457696"/>
          </a:xfr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pic>
        <p:nvPicPr>
          <p:cNvPr id="5" name="Content Placeholder 3" descr="Wind energ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9385" y="1506418"/>
            <a:ext cx="5006249" cy="4457696"/>
          </a:xfrm>
          <a:prstGeom prst="rect">
            <a:avLst/>
          </a:prstGeo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744" y="6261913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35837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177" y="3469120"/>
            <a:ext cx="9224211" cy="2655721"/>
          </a:xfrm>
        </p:spPr>
        <p:txBody>
          <a:bodyPr>
            <a:noAutofit/>
          </a:bodyPr>
          <a:lstStyle/>
          <a:p>
            <a:pPr algn="l"/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0E0C5-C401-4E20-85F0-C1644AE6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28612"/>
            <a:ext cx="105632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State-wise electricity produced from wind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20118"/>
            <a:ext cx="7225748" cy="5617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5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Wave -Tidal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A88E1-5273-4295-B62B-6338CBB2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84964"/>
            <a:ext cx="6780700" cy="5285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46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Turning Tides into Usable Energy</a:t>
            </a:r>
          </a:p>
        </p:txBody>
      </p:sp>
      <p:sp>
        <p:nvSpPr>
          <p:cNvPr id="90115" name="Rectangle 3"/>
          <p:cNvSpPr>
            <a:spLocks noGrp="1"/>
          </p:cNvSpPr>
          <p:nvPr>
            <p:ph type="body" sz="half" idx="4294967295"/>
          </p:nvPr>
        </p:nvSpPr>
        <p:spPr>
          <a:xfrm>
            <a:off x="1635126" y="1558926"/>
            <a:ext cx="5968832" cy="44196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dam (barrage) is built across the mouth of an estuary.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Sluice gates allow incoming tides to fill the basin.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tide ebbs(receding tide), </a:t>
            </a:r>
          </a:p>
          <a:p>
            <a:pPr marL="0" indent="0" eaLnBrk="1" hangingPunct="1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water is forced through a turbine system to generate electricity.</a:t>
            </a:r>
          </a:p>
        </p:txBody>
      </p:sp>
      <p:pic>
        <p:nvPicPr>
          <p:cNvPr id="90116" name="Picture 4" descr="tfigure_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41550" y="3675399"/>
            <a:ext cx="4348821" cy="3049252"/>
          </a:xfrm>
          <a:noFill/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4479926" y="5243514"/>
            <a:ext cx="3825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4479926" y="4495801"/>
            <a:ext cx="4283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6" name="Picture 2" descr="http://cdn.playbuzz.com/cdn/6949a5c6-3ffc-471c-89e3-d22c6f8c1ec6/df363ba4-df43-4668-805a-0b1b134b9ee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52" y="0"/>
            <a:ext cx="4094747" cy="307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1" y="6356350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68689073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3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Ocean Thermal Energy Conversion (OTEC)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31" y="2438400"/>
            <a:ext cx="3505494" cy="378541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i="1">
                <a:latin typeface="+mn-lt"/>
              </a:rPr>
              <a:t>Source: wikimedia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ttp://www.makai.com/wp-content/uploads/2013/04/ot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855481"/>
            <a:ext cx="6019331" cy="51437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34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Three basic ways to tap ocean for its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Waves : Kinetic energy of the moving waves in the ocean can be used to power a turbine.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 (Renewable resource) : A difference of atleast 5m height between high and low tides is required for generating power.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difference in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34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24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www.solarpv-pune.org/wp-content/uploads/2014/09/Top-10-Solar-Systems-In-The-Mark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08" y="1915339"/>
            <a:ext cx="5540312" cy="326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5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eaLnBrk="1" hangingPunct="1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basic types of device currently used to capture and utilize solar radiation:</a:t>
            </a:r>
          </a:p>
          <a:p>
            <a:pPr lvl="1" eaLnBrk="1" hangingPunct="1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Solar thermal collectors, which are used to heat air, </a:t>
            </a:r>
          </a:p>
          <a:p>
            <a:pPr marL="457200" lvl="1" indent="0" eaLnBrk="1" hangingPunct="1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water or other liquids, depending on the application</a:t>
            </a:r>
          </a:p>
          <a:p>
            <a:pPr lvl="1" eaLnBrk="1" hangingPunct="1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 (PV) collectors, which convert </a:t>
            </a:r>
          </a:p>
          <a:p>
            <a:pPr marL="457200" lvl="1" indent="0" eaLnBrk="1" hangingPunct="1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sunlight directly into electricity.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https://cdn3.bigcommerce.com/s-z25w13u/product_images/uploaded_images/solar-panel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916000"/>
            <a:ext cx="6253212" cy="40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48" y="146184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Solar thermal collector</a:t>
            </a:r>
          </a:p>
        </p:txBody>
      </p:sp>
      <p:pic>
        <p:nvPicPr>
          <p:cNvPr id="6" name="Content Placeholder 5" descr="london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26865" y="1587876"/>
            <a:ext cx="6357966" cy="4768474"/>
          </a:xfr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6979" y="6047780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229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PV cell- roof top solar panels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97" y="2492375"/>
            <a:ext cx="6350000" cy="4229100"/>
          </a:xfrm>
        </p:spPr>
      </p:pic>
      <p:pic>
        <p:nvPicPr>
          <p:cNvPr id="63493" name="Picture 5" descr="File:Solar cell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96" y="2182645"/>
            <a:ext cx="4214842" cy="3769873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96" y="6444476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196843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Hydropower…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94079" y="1399602"/>
            <a:ext cx="7467600" cy="4873625"/>
          </a:xfrm>
        </p:spPr>
        <p:txBody>
          <a:bodyPr>
            <a:normAutofit/>
          </a:bodyPr>
          <a:lstStyle/>
          <a:p>
            <a:pPr marL="274320" indent="-274320" algn="just">
              <a:buFont typeface="Wingdings"/>
              <a:buChar char=""/>
              <a:defRPr/>
            </a:pPr>
            <a:r>
              <a:rPr lang="en-US" dirty="0"/>
              <a:t>Hydro helps power generation in 160 countries. </a:t>
            </a:r>
          </a:p>
          <a:p>
            <a:pPr marL="274320" indent="-274320" algn="just">
              <a:buFont typeface="Wingdings"/>
              <a:buChar char=""/>
              <a:defRPr/>
            </a:pPr>
            <a:r>
              <a:rPr lang="en-US" dirty="0"/>
              <a:t>Five countries make up more than half of the world’s hydropower production: Brazil, Canada, China, Russia and the USA. </a:t>
            </a:r>
          </a:p>
          <a:p>
            <a:pPr marL="0" indent="0" algn="just">
              <a:buNone/>
              <a:defRPr/>
            </a:pPr>
            <a:endParaRPr lang="en-US" dirty="0"/>
          </a:p>
        </p:txBody>
      </p:sp>
      <p:pic>
        <p:nvPicPr>
          <p:cNvPr id="6146" name="Picture 2" descr="http://water.usgs.gov/edu/graphics/wuhytypicalpla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83" y="3072703"/>
            <a:ext cx="5907024" cy="3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uelcellstore.com/image/data/hydro-ener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836415"/>
            <a:ext cx="5305425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512167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301364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5A78-483E-4B40-B51A-0DC634C6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74DE2E7-CE71-4156-8BF0-8830FA1E2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6" y="643467"/>
            <a:ext cx="10316788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0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Changing Role of Hydropower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274320" indent="-274320">
              <a:buFont typeface="Wingdings"/>
              <a:buChar char=""/>
              <a:defRPr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45,000 large dams in the world and the majority do not have a hydro component. Need to use it for power generation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>
              <a:buFont typeface="Wingdings"/>
              <a:buChar char=""/>
              <a:defRPr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Long-term economic advantage. Operating costs minimal-autonomy from the fuel price is a distinct advantage. 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>
              <a:buFont typeface="Wingdings"/>
              <a:buChar char=""/>
              <a:defRPr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Water management- multipurpose hydro reservoirs can bring security of water supply as well as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40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704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Water logging</a:t>
            </a:r>
          </a:p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Salinity of lands</a:t>
            </a:r>
          </a:p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Siltation of reservoirs</a:t>
            </a:r>
          </a:p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Submergence of forest lands and villages</a:t>
            </a:r>
          </a:p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and rehabilitation of people affected</a:t>
            </a:r>
          </a:p>
          <a:p>
            <a:pPr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 of earthquakes</a:t>
            </a:r>
          </a:p>
          <a:p>
            <a:pPr eaLnBrk="1" hangingPunct="1"/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41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207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Hydrogen energy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323" r="1274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2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45" y="643467"/>
            <a:ext cx="8284110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356350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  <a:endParaRPr lang="en-US" altLang="en-US" sz="12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20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5" y="643467"/>
            <a:ext cx="8253429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311900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  <a:endParaRPr lang="en-US" altLang="en-US" sz="12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86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20" y="643467"/>
            <a:ext cx="8842960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311900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  <a:endParaRPr lang="en-US" altLang="en-US" sz="12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85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Biomass energy</a:t>
            </a:r>
          </a:p>
        </p:txBody>
      </p:sp>
      <p:pic>
        <p:nvPicPr>
          <p:cNvPr id="8" name="Picture 3" descr="BIOMASSTYPES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52477" y="643466"/>
            <a:ext cx="4430377" cy="556873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5" name="Picture 1" descr="pob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b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013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184"/>
            <a:ext cx="6611816" cy="6611816"/>
          </a:xfrm>
        </p:spPr>
      </p:pic>
      <p:pic>
        <p:nvPicPr>
          <p:cNvPr id="5" name="Picture 2" descr="http://www.ideegreen.it/wp-content/uploads/2015/12/biometano-da-biog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832" y="365125"/>
            <a:ext cx="5486168" cy="591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Biomass to Biogas (65%methane, 30% carbon dioxide)</a:t>
            </a:r>
          </a:p>
        </p:txBody>
      </p:sp>
      <p:pic>
        <p:nvPicPr>
          <p:cNvPr id="81923" name="Picture 2" descr="http://www.blog.thesietch.org/wp-content/uploads/2009/07/biogas-cycle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77316" y="995259"/>
            <a:ext cx="6780700" cy="4865152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1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Sustainable - Nuclear  Energy…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Nuclear  energy  is renewable  and  economic  alternative for coal.</a:t>
            </a:r>
          </a:p>
          <a:p>
            <a:pPr marL="274320" indent="-274320">
              <a:buFont typeface="Wingdings"/>
              <a:buChar char=""/>
              <a:defRPr/>
            </a:pPr>
            <a:endParaRPr lang="en-US" sz="2000"/>
          </a:p>
          <a:p>
            <a:pPr marL="274320" indent="-274320">
              <a:buFont typeface="Wingdings"/>
              <a:buChar char=""/>
              <a:defRPr/>
            </a:pPr>
            <a:r>
              <a:rPr lang="en-US" sz="2000"/>
              <a:t>Alternative to fossil fuels.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http://www.extremetech.com/wp-content/uploads/2015/11/nuclear-power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119229"/>
            <a:ext cx="6253212" cy="36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7C6AEA-FA8C-4BD0-9266-9C7DAEB8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D0642-927B-41B4-8DCE-41F4A435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66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Nuclear reactor</a:t>
            </a:r>
          </a:p>
        </p:txBody>
      </p:sp>
      <p:pic>
        <p:nvPicPr>
          <p:cNvPr id="4" name="Content Placeholder 3" descr="nuclearreactionhow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31485" y="952500"/>
            <a:ext cx="5564957" cy="4829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8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/>
              <a:t>Source</a:t>
            </a:r>
            <a:r>
              <a:rPr lang="en-US" sz="3600"/>
              <a:t> : World nuclear association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ttp://world-nuclear.org/uploadedImages/org/info/planned_nuclear_power_plants_in_india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412539" y="650494"/>
            <a:ext cx="4778416" cy="532414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402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Geothermal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://previews.123rf.com/images/designua/designua1405/designua140500028/29119206-Geothermal-power-stations-Heat-from-a-earth-Stock-Vector-ener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2" y="1628253"/>
            <a:ext cx="5928147" cy="47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52</a:t>
            </a:fld>
            <a:endParaRPr lang="en-US"/>
          </a:p>
        </p:txBody>
      </p:sp>
      <p:pic>
        <p:nvPicPr>
          <p:cNvPr id="7" name="Content Placeholder 3" descr="GeothermalenergyReykjavi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7178" y="1901457"/>
            <a:ext cx="5388415" cy="4333457"/>
          </a:xfrm>
          <a:prstGeom prst="rect">
            <a:avLst/>
          </a:prstGeo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8188119" y="6419834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Geothermal plant</a:t>
            </a:r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149" y="6342207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35035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" y="1782981"/>
            <a:ext cx="5913120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Source</a:t>
            </a:r>
            <a:r>
              <a:rPr lang="en-US" sz="2000" dirty="0" err="1"/>
              <a:t>:http</a:t>
            </a:r>
            <a:r>
              <a:rPr lang="en-US" sz="2000" dirty="0"/>
              <a:t>://www.geosyndicate.com/dchandra/geoenergyresource.html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03" y="1209822"/>
            <a:ext cx="4580286" cy="5010003"/>
          </a:xfrm>
          <a:prstGeom prst="rect">
            <a:avLst/>
          </a:prstGeom>
        </p:spPr>
      </p:pic>
      <p:grpSp>
        <p:nvGrpSpPr>
          <p:cNvPr id="23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33E53-A510-4910-B0B0-7CA325B67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19A55-F635-4088-B1D4-CBA7CAA1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30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BB00A-9C96-41B3-A05D-D85BF68A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59C67-7388-4CD9-AC76-1AEF2D9B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40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724" y="3433763"/>
            <a:ext cx="3197013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Water Resources</a:t>
            </a:r>
          </a:p>
        </p:txBody>
      </p:sp>
      <p:pic>
        <p:nvPicPr>
          <p:cNvPr id="8" name="Graphic 7" descr="Shower">
            <a:extLst>
              <a:ext uri="{FF2B5EF4-FFF2-40B4-BE49-F238E27FC236}">
                <a16:creationId xmlns:a16="http://schemas.microsoft.com/office/drawing/2014/main" id="{99BA7E10-A85E-41D0-B665-C1B254B3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0719" y="641615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Any disturbance to the flow of the rivers causes </a:t>
            </a:r>
            <a:r>
              <a:rPr lang="en-US" sz="2000" b="1" i="1" dirty="0"/>
              <a:t>drought or floods</a:t>
            </a:r>
            <a:r>
              <a:rPr lang="en-US" sz="2000" dirty="0"/>
              <a:t>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Floods are the result of peculiar rainfall pattern. Of the total annual rainfall, 75% occurs over 3-4 months. This leads to very heavy discharge from rivers which floods  large areas.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Drought occur when rainfall is less than 400mm /year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Ganga-Brahmaputra-Meghna, which carry about  60% of total river flow is the most flood prone region of India. States of Assam, Bihar, Uttar Pradesh  (about 19 million hectares of land) get affected almost every year by floods.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Similarly,  16%  of the land area  spread over 16  states is drought prone in  India.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380B-B3E1-49E7-B03D-8486B964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D65DC-2C91-47FB-B730-1C15C4CE1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42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89FBE-FBF5-4277-9B2F-A80862F94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5EF-F272-48F4-814B-19CAAE72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82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EFFFF"/>
                </a:solidFill>
              </a:rPr>
              <a:t>Watershed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30" y="643467"/>
            <a:ext cx="4679351" cy="52516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59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5415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Forests in India…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India, the forest cover is 6,97,898 sq.km(21.23%).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2.54% very dense forests (tree canopy density-TCD &gt;70%),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9.7% moderately dense forests (TCD &lt;70% &gt;40%) and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9% open forests (TCD&lt;40% &gt;10%)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forest cover is in Madhya Pradesh (77,522 sq.km)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Followed by Arunachal Pradesh (67,321 sq.km.) &amp; Chhattisgarh (55,621 sq.km)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6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2B5F9-DF58-48D2-A96B-FD5B882D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1E048-D91C-4C59-927D-C1A9872F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04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8978" y="180474"/>
            <a:ext cx="611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Rainwater Harvesting?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133" y="642139"/>
            <a:ext cx="1121343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Rainwater harvesting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augmenting the natural filtration of rainwater into the underground formation by some artificial methods.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"Conscious collection and storage of rainwater to cater to demands of water, for drinking, domestic purpose &amp; irrigation is termed as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Rainwater Harvesting”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Rainwater Harvesting?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arrest ground water, decline and augment ground water table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beneficiate water quality in aquifers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conserve surface water runoff during monsoon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soil erosion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inculcate a culture of water conservation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of harvesting  rainwater: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        Surface runoff harvesting               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        Roof top rainwater harvesting</a:t>
            </a:r>
          </a:p>
          <a:p>
            <a:pPr lvl="0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04537" y="457201"/>
            <a:ext cx="10006263" cy="5668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runoff harvesting: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urban area rainwater flows away as surface runoff. This runoff could be caught and used for recharging aquifers by adopting appropriate methods.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Waterman of India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39" y="2803358"/>
            <a:ext cx="2743200" cy="33228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18106" y="399525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Rajendra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1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Arvari river, Rajasthan</a:t>
            </a:r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7" y="961812"/>
            <a:ext cx="6708825" cy="49309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01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6073" y="489439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Manipal lake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15610"/>
            <a:ext cx="11496821" cy="36214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65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Framework_Water_Banking_fig5_resiz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47" y="441793"/>
            <a:ext cx="4871817" cy="5914557"/>
          </a:xfrm>
          <a:prstGeom prst="rect">
            <a:avLst/>
          </a:prstGeom>
          <a:ln w="228600" cap="sq" cmpd="thickThin">
            <a:solidFill>
              <a:srgbClr val="000000"/>
            </a:solidFill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211999" y="705670"/>
            <a:ext cx="4308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  top rainwater harvesting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4379" y="1667380"/>
            <a:ext cx="629143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Harvesting rainwater from roof-tops is an easy and eco-friendly method of augmenting household-level water availability.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919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Roof-top rainwater harvesting (RRH) involves diverting and recharging (or) storing part of the rainwater that falls on the roof of a house.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919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RRH for recharging groundwater is a common practice implemented in individual houses as well as apartment complexes.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4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6432" y="392006"/>
            <a:ext cx="5036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inter-linking river project?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690" y="1030399"/>
            <a:ext cx="11167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aims to Transfer water from surplus to water deficit areas in the country.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Inter-Linking River Program will help saving the people living in drought-prone zones from hunger and people living in flood-prone areas from the destruction caused by floods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4690" y="22840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benefits?</a:t>
            </a:r>
            <a:b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4690" y="27589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Irrigating 35 million hectares;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full use of existing irrigation projects;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power to the tune of 34,000 MW with added benefits, including flood control.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4690" y="41617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cost?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6946" y="4631458"/>
            <a:ext cx="10553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the project was estimated at 5,60,000 crore.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true cost can be known only when the detailed project reports of the 30 river link projects are drawn up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6946" y="53036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problem?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4690" y="57474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problems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Exotic species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Inter-state disputes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ebsite&#10;&#10;Description automatically generated">
            <a:extLst>
              <a:ext uri="{FF2B5EF4-FFF2-40B4-BE49-F238E27FC236}">
                <a16:creationId xmlns:a16="http://schemas.microsoft.com/office/drawing/2014/main" id="{4810CFB9-1FE4-46BF-8E8A-91FE8EF5A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E5884-7DEE-485F-ABD2-DFD67DFA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F06CDC7-86E0-4257-803A-6B0EC2CAA60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1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DF34C-D1A4-4BBA-BA55-634D3649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08C9DC9-FB4E-4719-9268-BF1C4A53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82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519" name="Rectangle 73">
            <a:extLst>
              <a:ext uri="{FF2B5EF4-FFF2-40B4-BE49-F238E27FC236}">
                <a16:creationId xmlns:a16="http://schemas.microsoft.com/office/drawing/2014/main" id="{E2DBC3FA-1778-4542-A98E-723060F70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516" name="Picture 6" descr="300px-ChromiteUSGOV">
            <a:hlinkClick r:id="rId2" tooltip="ChromiteUSGOV.jpg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" b="3"/>
          <a:stretch/>
        </p:blipFill>
        <p:spPr bwMode="auto">
          <a:xfrm>
            <a:off x="7331108" y="3429000"/>
            <a:ext cx="4860895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8" descr="180px-ManganeseOreUSGOV">
            <a:hlinkClick r:id="rId4" tooltip="Manganese ore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" b="1517"/>
          <a:stretch/>
        </p:blipFill>
        <p:spPr bwMode="auto">
          <a:xfrm>
            <a:off x="7331101" y="-2"/>
            <a:ext cx="4860896" cy="34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Freeform: Shape 75">
            <a:extLst>
              <a:ext uri="{FF2B5EF4-FFF2-40B4-BE49-F238E27FC236}">
                <a16:creationId xmlns:a16="http://schemas.microsoft.com/office/drawing/2014/main" id="{01BA3DC3-EBA4-4E01-9551-84AF25F5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584990" cy="6858000"/>
          </a:xfrm>
          <a:custGeom>
            <a:avLst/>
            <a:gdLst>
              <a:gd name="connsiteX0" fmla="*/ 7584990 w 7584990"/>
              <a:gd name="connsiteY0" fmla="*/ 0 h 6858000"/>
              <a:gd name="connsiteX1" fmla="*/ 4838076 w 7584990"/>
              <a:gd name="connsiteY1" fmla="*/ 0 h 6858000"/>
              <a:gd name="connsiteX2" fmla="*/ 4417162 w 7584990"/>
              <a:gd name="connsiteY2" fmla="*/ 0 h 6858000"/>
              <a:gd name="connsiteX3" fmla="*/ 3827999 w 7584990"/>
              <a:gd name="connsiteY3" fmla="*/ 0 h 6858000"/>
              <a:gd name="connsiteX4" fmla="*/ 3459219 w 7584990"/>
              <a:gd name="connsiteY4" fmla="*/ 0 h 6858000"/>
              <a:gd name="connsiteX5" fmla="*/ 334174 w 7584990"/>
              <a:gd name="connsiteY5" fmla="*/ 0 h 6858000"/>
              <a:gd name="connsiteX6" fmla="*/ 334173 w 7584990"/>
              <a:gd name="connsiteY6" fmla="*/ 0 h 6858000"/>
              <a:gd name="connsiteX7" fmla="*/ 189795 w 7584990"/>
              <a:gd name="connsiteY7" fmla="*/ 0 h 6858000"/>
              <a:gd name="connsiteX8" fmla="*/ 184756 w 7584990"/>
              <a:gd name="connsiteY8" fmla="*/ 66675 h 6858000"/>
              <a:gd name="connsiteX9" fmla="*/ 176358 w 7584990"/>
              <a:gd name="connsiteY9" fmla="*/ 122237 h 6858000"/>
              <a:gd name="connsiteX10" fmla="*/ 166281 w 7584990"/>
              <a:gd name="connsiteY10" fmla="*/ 174625 h 6858000"/>
              <a:gd name="connsiteX11" fmla="*/ 149485 w 7584990"/>
              <a:gd name="connsiteY11" fmla="*/ 217487 h 6858000"/>
              <a:gd name="connsiteX12" fmla="*/ 132689 w 7584990"/>
              <a:gd name="connsiteY12" fmla="*/ 260350 h 6858000"/>
              <a:gd name="connsiteX13" fmla="*/ 112534 w 7584990"/>
              <a:gd name="connsiteY13" fmla="*/ 296862 h 6858000"/>
              <a:gd name="connsiteX14" fmla="*/ 92379 w 7584990"/>
              <a:gd name="connsiteY14" fmla="*/ 334962 h 6858000"/>
              <a:gd name="connsiteX15" fmla="*/ 73903 w 7584990"/>
              <a:gd name="connsiteY15" fmla="*/ 369887 h 6858000"/>
              <a:gd name="connsiteX16" fmla="*/ 55427 w 7584990"/>
              <a:gd name="connsiteY16" fmla="*/ 409575 h 6858000"/>
              <a:gd name="connsiteX17" fmla="*/ 38632 w 7584990"/>
              <a:gd name="connsiteY17" fmla="*/ 450850 h 6858000"/>
              <a:gd name="connsiteX18" fmla="*/ 23515 w 7584990"/>
              <a:gd name="connsiteY18" fmla="*/ 496887 h 6858000"/>
              <a:gd name="connsiteX19" fmla="*/ 11758 w 7584990"/>
              <a:gd name="connsiteY19" fmla="*/ 546100 h 6858000"/>
              <a:gd name="connsiteX20" fmla="*/ 3359 w 7584990"/>
              <a:gd name="connsiteY20" fmla="*/ 606425 h 6858000"/>
              <a:gd name="connsiteX21" fmla="*/ 0 w 7584990"/>
              <a:gd name="connsiteY21" fmla="*/ 673100 h 6858000"/>
              <a:gd name="connsiteX22" fmla="*/ 3359 w 7584990"/>
              <a:gd name="connsiteY22" fmla="*/ 744537 h 6858000"/>
              <a:gd name="connsiteX23" fmla="*/ 11758 w 7584990"/>
              <a:gd name="connsiteY23" fmla="*/ 801687 h 6858000"/>
              <a:gd name="connsiteX24" fmla="*/ 23515 w 7584990"/>
              <a:gd name="connsiteY24" fmla="*/ 854075 h 6858000"/>
              <a:gd name="connsiteX25" fmla="*/ 38632 w 7584990"/>
              <a:gd name="connsiteY25" fmla="*/ 901700 h 6858000"/>
              <a:gd name="connsiteX26" fmla="*/ 55427 w 7584990"/>
              <a:gd name="connsiteY26" fmla="*/ 942975 h 6858000"/>
              <a:gd name="connsiteX27" fmla="*/ 75583 w 7584990"/>
              <a:gd name="connsiteY27" fmla="*/ 981075 h 6858000"/>
              <a:gd name="connsiteX28" fmla="*/ 95738 w 7584990"/>
              <a:gd name="connsiteY28" fmla="*/ 1017587 h 6858000"/>
              <a:gd name="connsiteX29" fmla="*/ 115893 w 7584990"/>
              <a:gd name="connsiteY29" fmla="*/ 1055687 h 6858000"/>
              <a:gd name="connsiteX30" fmla="*/ 134368 w 7584990"/>
              <a:gd name="connsiteY30" fmla="*/ 1095375 h 6858000"/>
              <a:gd name="connsiteX31" fmla="*/ 152844 w 7584990"/>
              <a:gd name="connsiteY31" fmla="*/ 1136650 h 6858000"/>
              <a:gd name="connsiteX32" fmla="*/ 167960 w 7584990"/>
              <a:gd name="connsiteY32" fmla="*/ 1182687 h 6858000"/>
              <a:gd name="connsiteX33" fmla="*/ 178038 w 7584990"/>
              <a:gd name="connsiteY33" fmla="*/ 1235075 h 6858000"/>
              <a:gd name="connsiteX34" fmla="*/ 188115 w 7584990"/>
              <a:gd name="connsiteY34" fmla="*/ 1295400 h 6858000"/>
              <a:gd name="connsiteX35" fmla="*/ 189795 w 7584990"/>
              <a:gd name="connsiteY35" fmla="*/ 1363662 h 6858000"/>
              <a:gd name="connsiteX36" fmla="*/ 188115 w 7584990"/>
              <a:gd name="connsiteY36" fmla="*/ 1431925 h 6858000"/>
              <a:gd name="connsiteX37" fmla="*/ 178038 w 7584990"/>
              <a:gd name="connsiteY37" fmla="*/ 1492250 h 6858000"/>
              <a:gd name="connsiteX38" fmla="*/ 167960 w 7584990"/>
              <a:gd name="connsiteY38" fmla="*/ 1544637 h 6858000"/>
              <a:gd name="connsiteX39" fmla="*/ 152844 w 7584990"/>
              <a:gd name="connsiteY39" fmla="*/ 1589087 h 6858000"/>
              <a:gd name="connsiteX40" fmla="*/ 134368 w 7584990"/>
              <a:gd name="connsiteY40" fmla="*/ 1631950 h 6858000"/>
              <a:gd name="connsiteX41" fmla="*/ 115893 w 7584990"/>
              <a:gd name="connsiteY41" fmla="*/ 1671637 h 6858000"/>
              <a:gd name="connsiteX42" fmla="*/ 95738 w 7584990"/>
              <a:gd name="connsiteY42" fmla="*/ 1708150 h 6858000"/>
              <a:gd name="connsiteX43" fmla="*/ 75583 w 7584990"/>
              <a:gd name="connsiteY43" fmla="*/ 1743075 h 6858000"/>
              <a:gd name="connsiteX44" fmla="*/ 55427 w 7584990"/>
              <a:gd name="connsiteY44" fmla="*/ 1782762 h 6858000"/>
              <a:gd name="connsiteX45" fmla="*/ 38632 w 7584990"/>
              <a:gd name="connsiteY45" fmla="*/ 1824037 h 6858000"/>
              <a:gd name="connsiteX46" fmla="*/ 23515 w 7584990"/>
              <a:gd name="connsiteY46" fmla="*/ 1870075 h 6858000"/>
              <a:gd name="connsiteX47" fmla="*/ 11758 w 7584990"/>
              <a:gd name="connsiteY47" fmla="*/ 1922462 h 6858000"/>
              <a:gd name="connsiteX48" fmla="*/ 3359 w 7584990"/>
              <a:gd name="connsiteY48" fmla="*/ 1982787 h 6858000"/>
              <a:gd name="connsiteX49" fmla="*/ 0 w 7584990"/>
              <a:gd name="connsiteY49" fmla="*/ 2051050 h 6858000"/>
              <a:gd name="connsiteX50" fmla="*/ 3359 w 7584990"/>
              <a:gd name="connsiteY50" fmla="*/ 2119312 h 6858000"/>
              <a:gd name="connsiteX51" fmla="*/ 11758 w 7584990"/>
              <a:gd name="connsiteY51" fmla="*/ 2179637 h 6858000"/>
              <a:gd name="connsiteX52" fmla="*/ 23515 w 7584990"/>
              <a:gd name="connsiteY52" fmla="*/ 2232025 h 6858000"/>
              <a:gd name="connsiteX53" fmla="*/ 38632 w 7584990"/>
              <a:gd name="connsiteY53" fmla="*/ 2278062 h 6858000"/>
              <a:gd name="connsiteX54" fmla="*/ 55427 w 7584990"/>
              <a:gd name="connsiteY54" fmla="*/ 2319337 h 6858000"/>
              <a:gd name="connsiteX55" fmla="*/ 75583 w 7584990"/>
              <a:gd name="connsiteY55" fmla="*/ 2359025 h 6858000"/>
              <a:gd name="connsiteX56" fmla="*/ 95738 w 7584990"/>
              <a:gd name="connsiteY56" fmla="*/ 2395537 h 6858000"/>
              <a:gd name="connsiteX57" fmla="*/ 115893 w 7584990"/>
              <a:gd name="connsiteY57" fmla="*/ 2433637 h 6858000"/>
              <a:gd name="connsiteX58" fmla="*/ 134368 w 7584990"/>
              <a:gd name="connsiteY58" fmla="*/ 2471737 h 6858000"/>
              <a:gd name="connsiteX59" fmla="*/ 152844 w 7584990"/>
              <a:gd name="connsiteY59" fmla="*/ 2513012 h 6858000"/>
              <a:gd name="connsiteX60" fmla="*/ 167960 w 7584990"/>
              <a:gd name="connsiteY60" fmla="*/ 2560637 h 6858000"/>
              <a:gd name="connsiteX61" fmla="*/ 178038 w 7584990"/>
              <a:gd name="connsiteY61" fmla="*/ 2613025 h 6858000"/>
              <a:gd name="connsiteX62" fmla="*/ 188115 w 7584990"/>
              <a:gd name="connsiteY62" fmla="*/ 2671762 h 6858000"/>
              <a:gd name="connsiteX63" fmla="*/ 189795 w 7584990"/>
              <a:gd name="connsiteY63" fmla="*/ 2741612 h 6858000"/>
              <a:gd name="connsiteX64" fmla="*/ 188115 w 7584990"/>
              <a:gd name="connsiteY64" fmla="*/ 2809875 h 6858000"/>
              <a:gd name="connsiteX65" fmla="*/ 178038 w 7584990"/>
              <a:gd name="connsiteY65" fmla="*/ 2868612 h 6858000"/>
              <a:gd name="connsiteX66" fmla="*/ 167960 w 7584990"/>
              <a:gd name="connsiteY66" fmla="*/ 2922587 h 6858000"/>
              <a:gd name="connsiteX67" fmla="*/ 152844 w 7584990"/>
              <a:gd name="connsiteY67" fmla="*/ 2967037 h 6858000"/>
              <a:gd name="connsiteX68" fmla="*/ 134368 w 7584990"/>
              <a:gd name="connsiteY68" fmla="*/ 3009900 h 6858000"/>
              <a:gd name="connsiteX69" fmla="*/ 115893 w 7584990"/>
              <a:gd name="connsiteY69" fmla="*/ 3046412 h 6858000"/>
              <a:gd name="connsiteX70" fmla="*/ 95738 w 7584990"/>
              <a:gd name="connsiteY70" fmla="*/ 3084512 h 6858000"/>
              <a:gd name="connsiteX71" fmla="*/ 75583 w 7584990"/>
              <a:gd name="connsiteY71" fmla="*/ 3121025 h 6858000"/>
              <a:gd name="connsiteX72" fmla="*/ 55427 w 7584990"/>
              <a:gd name="connsiteY72" fmla="*/ 3160712 h 6858000"/>
              <a:gd name="connsiteX73" fmla="*/ 38632 w 7584990"/>
              <a:gd name="connsiteY73" fmla="*/ 3201987 h 6858000"/>
              <a:gd name="connsiteX74" fmla="*/ 23515 w 7584990"/>
              <a:gd name="connsiteY74" fmla="*/ 3248025 h 6858000"/>
              <a:gd name="connsiteX75" fmla="*/ 11758 w 7584990"/>
              <a:gd name="connsiteY75" fmla="*/ 3300412 h 6858000"/>
              <a:gd name="connsiteX76" fmla="*/ 3359 w 7584990"/>
              <a:gd name="connsiteY76" fmla="*/ 3360737 h 6858000"/>
              <a:gd name="connsiteX77" fmla="*/ 0 w 7584990"/>
              <a:gd name="connsiteY77" fmla="*/ 3427412 h 6858000"/>
              <a:gd name="connsiteX78" fmla="*/ 3359 w 7584990"/>
              <a:gd name="connsiteY78" fmla="*/ 3497262 h 6858000"/>
              <a:gd name="connsiteX79" fmla="*/ 11758 w 7584990"/>
              <a:gd name="connsiteY79" fmla="*/ 3557587 h 6858000"/>
              <a:gd name="connsiteX80" fmla="*/ 23515 w 7584990"/>
              <a:gd name="connsiteY80" fmla="*/ 3609975 h 6858000"/>
              <a:gd name="connsiteX81" fmla="*/ 38632 w 7584990"/>
              <a:gd name="connsiteY81" fmla="*/ 3656012 h 6858000"/>
              <a:gd name="connsiteX82" fmla="*/ 55427 w 7584990"/>
              <a:gd name="connsiteY82" fmla="*/ 3697287 h 6858000"/>
              <a:gd name="connsiteX83" fmla="*/ 75583 w 7584990"/>
              <a:gd name="connsiteY83" fmla="*/ 3736975 h 6858000"/>
              <a:gd name="connsiteX84" fmla="*/ 115893 w 7584990"/>
              <a:gd name="connsiteY84" fmla="*/ 3811587 h 6858000"/>
              <a:gd name="connsiteX85" fmla="*/ 134368 w 7584990"/>
              <a:gd name="connsiteY85" fmla="*/ 3848100 h 6858000"/>
              <a:gd name="connsiteX86" fmla="*/ 152844 w 7584990"/>
              <a:gd name="connsiteY86" fmla="*/ 3890962 h 6858000"/>
              <a:gd name="connsiteX87" fmla="*/ 167960 w 7584990"/>
              <a:gd name="connsiteY87" fmla="*/ 3935412 h 6858000"/>
              <a:gd name="connsiteX88" fmla="*/ 178038 w 7584990"/>
              <a:gd name="connsiteY88" fmla="*/ 3987800 h 6858000"/>
              <a:gd name="connsiteX89" fmla="*/ 188115 w 7584990"/>
              <a:gd name="connsiteY89" fmla="*/ 4048125 h 6858000"/>
              <a:gd name="connsiteX90" fmla="*/ 189795 w 7584990"/>
              <a:gd name="connsiteY90" fmla="*/ 4116387 h 6858000"/>
              <a:gd name="connsiteX91" fmla="*/ 188115 w 7584990"/>
              <a:gd name="connsiteY91" fmla="*/ 4186237 h 6858000"/>
              <a:gd name="connsiteX92" fmla="*/ 178038 w 7584990"/>
              <a:gd name="connsiteY92" fmla="*/ 4244975 h 6858000"/>
              <a:gd name="connsiteX93" fmla="*/ 167960 w 7584990"/>
              <a:gd name="connsiteY93" fmla="*/ 4297362 h 6858000"/>
              <a:gd name="connsiteX94" fmla="*/ 152844 w 7584990"/>
              <a:gd name="connsiteY94" fmla="*/ 4343400 h 6858000"/>
              <a:gd name="connsiteX95" fmla="*/ 134368 w 7584990"/>
              <a:gd name="connsiteY95" fmla="*/ 4386262 h 6858000"/>
              <a:gd name="connsiteX96" fmla="*/ 115893 w 7584990"/>
              <a:gd name="connsiteY96" fmla="*/ 4424362 h 6858000"/>
              <a:gd name="connsiteX97" fmla="*/ 75583 w 7584990"/>
              <a:gd name="connsiteY97" fmla="*/ 4498975 h 6858000"/>
              <a:gd name="connsiteX98" fmla="*/ 55427 w 7584990"/>
              <a:gd name="connsiteY98" fmla="*/ 4537075 h 6858000"/>
              <a:gd name="connsiteX99" fmla="*/ 38632 w 7584990"/>
              <a:gd name="connsiteY99" fmla="*/ 4579937 h 6858000"/>
              <a:gd name="connsiteX100" fmla="*/ 23515 w 7584990"/>
              <a:gd name="connsiteY100" fmla="*/ 4625975 h 6858000"/>
              <a:gd name="connsiteX101" fmla="*/ 11758 w 7584990"/>
              <a:gd name="connsiteY101" fmla="*/ 4678362 h 6858000"/>
              <a:gd name="connsiteX102" fmla="*/ 3359 w 7584990"/>
              <a:gd name="connsiteY102" fmla="*/ 4738687 h 6858000"/>
              <a:gd name="connsiteX103" fmla="*/ 0 w 7584990"/>
              <a:gd name="connsiteY103" fmla="*/ 4806950 h 6858000"/>
              <a:gd name="connsiteX104" fmla="*/ 3359 w 7584990"/>
              <a:gd name="connsiteY104" fmla="*/ 4875212 h 6858000"/>
              <a:gd name="connsiteX105" fmla="*/ 11758 w 7584990"/>
              <a:gd name="connsiteY105" fmla="*/ 4935537 h 6858000"/>
              <a:gd name="connsiteX106" fmla="*/ 23515 w 7584990"/>
              <a:gd name="connsiteY106" fmla="*/ 4987925 h 6858000"/>
              <a:gd name="connsiteX107" fmla="*/ 38632 w 7584990"/>
              <a:gd name="connsiteY107" fmla="*/ 5033962 h 6858000"/>
              <a:gd name="connsiteX108" fmla="*/ 55427 w 7584990"/>
              <a:gd name="connsiteY108" fmla="*/ 5075237 h 6858000"/>
              <a:gd name="connsiteX109" fmla="*/ 75583 w 7584990"/>
              <a:gd name="connsiteY109" fmla="*/ 5114925 h 6858000"/>
              <a:gd name="connsiteX110" fmla="*/ 95738 w 7584990"/>
              <a:gd name="connsiteY110" fmla="*/ 5149850 h 6858000"/>
              <a:gd name="connsiteX111" fmla="*/ 115893 w 7584990"/>
              <a:gd name="connsiteY111" fmla="*/ 5186362 h 6858000"/>
              <a:gd name="connsiteX112" fmla="*/ 134368 w 7584990"/>
              <a:gd name="connsiteY112" fmla="*/ 5226050 h 6858000"/>
              <a:gd name="connsiteX113" fmla="*/ 152844 w 7584990"/>
              <a:gd name="connsiteY113" fmla="*/ 5268912 h 6858000"/>
              <a:gd name="connsiteX114" fmla="*/ 167960 w 7584990"/>
              <a:gd name="connsiteY114" fmla="*/ 5313362 h 6858000"/>
              <a:gd name="connsiteX115" fmla="*/ 178038 w 7584990"/>
              <a:gd name="connsiteY115" fmla="*/ 5365750 h 6858000"/>
              <a:gd name="connsiteX116" fmla="*/ 188115 w 7584990"/>
              <a:gd name="connsiteY116" fmla="*/ 5426075 h 6858000"/>
              <a:gd name="connsiteX117" fmla="*/ 189795 w 7584990"/>
              <a:gd name="connsiteY117" fmla="*/ 5494337 h 6858000"/>
              <a:gd name="connsiteX118" fmla="*/ 188115 w 7584990"/>
              <a:gd name="connsiteY118" fmla="*/ 5562600 h 6858000"/>
              <a:gd name="connsiteX119" fmla="*/ 178038 w 7584990"/>
              <a:gd name="connsiteY119" fmla="*/ 5622925 h 6858000"/>
              <a:gd name="connsiteX120" fmla="*/ 167960 w 7584990"/>
              <a:gd name="connsiteY120" fmla="*/ 5675312 h 6858000"/>
              <a:gd name="connsiteX121" fmla="*/ 152844 w 7584990"/>
              <a:gd name="connsiteY121" fmla="*/ 5721350 h 6858000"/>
              <a:gd name="connsiteX122" fmla="*/ 134368 w 7584990"/>
              <a:gd name="connsiteY122" fmla="*/ 5762625 h 6858000"/>
              <a:gd name="connsiteX123" fmla="*/ 115893 w 7584990"/>
              <a:gd name="connsiteY123" fmla="*/ 5802312 h 6858000"/>
              <a:gd name="connsiteX124" fmla="*/ 95738 w 7584990"/>
              <a:gd name="connsiteY124" fmla="*/ 5840412 h 6858000"/>
              <a:gd name="connsiteX125" fmla="*/ 75583 w 7584990"/>
              <a:gd name="connsiteY125" fmla="*/ 5876925 h 6858000"/>
              <a:gd name="connsiteX126" fmla="*/ 55427 w 7584990"/>
              <a:gd name="connsiteY126" fmla="*/ 5915025 h 6858000"/>
              <a:gd name="connsiteX127" fmla="*/ 38632 w 7584990"/>
              <a:gd name="connsiteY127" fmla="*/ 5956300 h 6858000"/>
              <a:gd name="connsiteX128" fmla="*/ 23515 w 7584990"/>
              <a:gd name="connsiteY128" fmla="*/ 6003925 h 6858000"/>
              <a:gd name="connsiteX129" fmla="*/ 11758 w 7584990"/>
              <a:gd name="connsiteY129" fmla="*/ 6056312 h 6858000"/>
              <a:gd name="connsiteX130" fmla="*/ 3359 w 7584990"/>
              <a:gd name="connsiteY130" fmla="*/ 6113462 h 6858000"/>
              <a:gd name="connsiteX131" fmla="*/ 0 w 7584990"/>
              <a:gd name="connsiteY131" fmla="*/ 6183312 h 6858000"/>
              <a:gd name="connsiteX132" fmla="*/ 3359 w 7584990"/>
              <a:gd name="connsiteY132" fmla="*/ 6251575 h 6858000"/>
              <a:gd name="connsiteX133" fmla="*/ 11758 w 7584990"/>
              <a:gd name="connsiteY133" fmla="*/ 6311900 h 6858000"/>
              <a:gd name="connsiteX134" fmla="*/ 23515 w 7584990"/>
              <a:gd name="connsiteY134" fmla="*/ 6361112 h 6858000"/>
              <a:gd name="connsiteX135" fmla="*/ 38632 w 7584990"/>
              <a:gd name="connsiteY135" fmla="*/ 6407150 h 6858000"/>
              <a:gd name="connsiteX136" fmla="*/ 55427 w 7584990"/>
              <a:gd name="connsiteY136" fmla="*/ 6448425 h 6858000"/>
              <a:gd name="connsiteX137" fmla="*/ 73903 w 7584990"/>
              <a:gd name="connsiteY137" fmla="*/ 6488112 h 6858000"/>
              <a:gd name="connsiteX138" fmla="*/ 92379 w 7584990"/>
              <a:gd name="connsiteY138" fmla="*/ 6523037 h 6858000"/>
              <a:gd name="connsiteX139" fmla="*/ 112534 w 7584990"/>
              <a:gd name="connsiteY139" fmla="*/ 6561137 h 6858000"/>
              <a:gd name="connsiteX140" fmla="*/ 132689 w 7584990"/>
              <a:gd name="connsiteY140" fmla="*/ 6597650 h 6858000"/>
              <a:gd name="connsiteX141" fmla="*/ 149485 w 7584990"/>
              <a:gd name="connsiteY141" fmla="*/ 6640512 h 6858000"/>
              <a:gd name="connsiteX142" fmla="*/ 166281 w 7584990"/>
              <a:gd name="connsiteY142" fmla="*/ 6683375 h 6858000"/>
              <a:gd name="connsiteX143" fmla="*/ 176358 w 7584990"/>
              <a:gd name="connsiteY143" fmla="*/ 6735762 h 6858000"/>
              <a:gd name="connsiteX144" fmla="*/ 184756 w 7584990"/>
              <a:gd name="connsiteY144" fmla="*/ 6791325 h 6858000"/>
              <a:gd name="connsiteX145" fmla="*/ 189795 w 7584990"/>
              <a:gd name="connsiteY145" fmla="*/ 6858000 h 6858000"/>
              <a:gd name="connsiteX146" fmla="*/ 334173 w 7584990"/>
              <a:gd name="connsiteY146" fmla="*/ 6858000 h 6858000"/>
              <a:gd name="connsiteX147" fmla="*/ 334174 w 7584990"/>
              <a:gd name="connsiteY147" fmla="*/ 6858000 h 6858000"/>
              <a:gd name="connsiteX148" fmla="*/ 3459219 w 7584990"/>
              <a:gd name="connsiteY148" fmla="*/ 6858000 h 6858000"/>
              <a:gd name="connsiteX149" fmla="*/ 3827999 w 7584990"/>
              <a:gd name="connsiteY149" fmla="*/ 6858000 h 6858000"/>
              <a:gd name="connsiteX150" fmla="*/ 4417162 w 7584990"/>
              <a:gd name="connsiteY150" fmla="*/ 6858000 h 6858000"/>
              <a:gd name="connsiteX151" fmla="*/ 4838076 w 7584990"/>
              <a:gd name="connsiteY151" fmla="*/ 6858000 h 6858000"/>
              <a:gd name="connsiteX152" fmla="*/ 7584990 w 7584990"/>
              <a:gd name="connsiteY1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7584990" h="6858000">
                <a:moveTo>
                  <a:pt x="7584990" y="0"/>
                </a:moveTo>
                <a:lnTo>
                  <a:pt x="4838076" y="0"/>
                </a:lnTo>
                <a:lnTo>
                  <a:pt x="4417162" y="0"/>
                </a:lnTo>
                <a:lnTo>
                  <a:pt x="3827999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3827999" y="6858000"/>
                </a:lnTo>
                <a:lnTo>
                  <a:pt x="4417162" y="6858000"/>
                </a:lnTo>
                <a:lnTo>
                  <a:pt x="4838076" y="6858000"/>
                </a:lnTo>
                <a:lnTo>
                  <a:pt x="758499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521" name="Freeform: Shape 77">
            <a:extLst>
              <a:ext uri="{FF2B5EF4-FFF2-40B4-BE49-F238E27FC236}">
                <a16:creationId xmlns:a16="http://schemas.microsoft.com/office/drawing/2014/main" id="{60761316-68B7-45DD-AC47-605C127B8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440612" cy="6858000"/>
          </a:xfrm>
          <a:custGeom>
            <a:avLst/>
            <a:gdLst>
              <a:gd name="connsiteX0" fmla="*/ 0 w 7440612"/>
              <a:gd name="connsiteY0" fmla="*/ 0 h 6858000"/>
              <a:gd name="connsiteX1" fmla="*/ 2746914 w 7440612"/>
              <a:gd name="connsiteY1" fmla="*/ 0 h 6858000"/>
              <a:gd name="connsiteX2" fmla="*/ 3167828 w 7440612"/>
              <a:gd name="connsiteY2" fmla="*/ 0 h 6858000"/>
              <a:gd name="connsiteX3" fmla="*/ 3756991 w 7440612"/>
              <a:gd name="connsiteY3" fmla="*/ 0 h 6858000"/>
              <a:gd name="connsiteX4" fmla="*/ 4328971 w 7440612"/>
              <a:gd name="connsiteY4" fmla="*/ 0 h 6858000"/>
              <a:gd name="connsiteX5" fmla="*/ 7250817 w 7440612"/>
              <a:gd name="connsiteY5" fmla="*/ 0 h 6858000"/>
              <a:gd name="connsiteX6" fmla="*/ 7255857 w 7440612"/>
              <a:gd name="connsiteY6" fmla="*/ 66675 h 6858000"/>
              <a:gd name="connsiteX7" fmla="*/ 7264254 w 7440612"/>
              <a:gd name="connsiteY7" fmla="*/ 122237 h 6858000"/>
              <a:gd name="connsiteX8" fmla="*/ 7274332 w 7440612"/>
              <a:gd name="connsiteY8" fmla="*/ 174625 h 6858000"/>
              <a:gd name="connsiteX9" fmla="*/ 7291128 w 7440612"/>
              <a:gd name="connsiteY9" fmla="*/ 217487 h 6858000"/>
              <a:gd name="connsiteX10" fmla="*/ 7307924 w 7440612"/>
              <a:gd name="connsiteY10" fmla="*/ 260350 h 6858000"/>
              <a:gd name="connsiteX11" fmla="*/ 7328079 w 7440612"/>
              <a:gd name="connsiteY11" fmla="*/ 296862 h 6858000"/>
              <a:gd name="connsiteX12" fmla="*/ 7348234 w 7440612"/>
              <a:gd name="connsiteY12" fmla="*/ 334962 h 6858000"/>
              <a:gd name="connsiteX13" fmla="*/ 7366710 w 7440612"/>
              <a:gd name="connsiteY13" fmla="*/ 369887 h 6858000"/>
              <a:gd name="connsiteX14" fmla="*/ 7385185 w 7440612"/>
              <a:gd name="connsiteY14" fmla="*/ 409575 h 6858000"/>
              <a:gd name="connsiteX15" fmla="*/ 7401981 w 7440612"/>
              <a:gd name="connsiteY15" fmla="*/ 450850 h 6858000"/>
              <a:gd name="connsiteX16" fmla="*/ 7417098 w 7440612"/>
              <a:gd name="connsiteY16" fmla="*/ 496887 h 6858000"/>
              <a:gd name="connsiteX17" fmla="*/ 7428855 w 7440612"/>
              <a:gd name="connsiteY17" fmla="*/ 546100 h 6858000"/>
              <a:gd name="connsiteX18" fmla="*/ 7437253 w 7440612"/>
              <a:gd name="connsiteY18" fmla="*/ 606425 h 6858000"/>
              <a:gd name="connsiteX19" fmla="*/ 7440612 w 7440612"/>
              <a:gd name="connsiteY19" fmla="*/ 673100 h 6858000"/>
              <a:gd name="connsiteX20" fmla="*/ 7437253 w 7440612"/>
              <a:gd name="connsiteY20" fmla="*/ 744537 h 6858000"/>
              <a:gd name="connsiteX21" fmla="*/ 7428855 w 7440612"/>
              <a:gd name="connsiteY21" fmla="*/ 801687 h 6858000"/>
              <a:gd name="connsiteX22" fmla="*/ 7417098 w 7440612"/>
              <a:gd name="connsiteY22" fmla="*/ 854075 h 6858000"/>
              <a:gd name="connsiteX23" fmla="*/ 7401981 w 7440612"/>
              <a:gd name="connsiteY23" fmla="*/ 901700 h 6858000"/>
              <a:gd name="connsiteX24" fmla="*/ 7385185 w 7440612"/>
              <a:gd name="connsiteY24" fmla="*/ 942975 h 6858000"/>
              <a:gd name="connsiteX25" fmla="*/ 7365030 w 7440612"/>
              <a:gd name="connsiteY25" fmla="*/ 981075 h 6858000"/>
              <a:gd name="connsiteX26" fmla="*/ 7344875 w 7440612"/>
              <a:gd name="connsiteY26" fmla="*/ 1017587 h 6858000"/>
              <a:gd name="connsiteX27" fmla="*/ 7324720 w 7440612"/>
              <a:gd name="connsiteY27" fmla="*/ 1055687 h 6858000"/>
              <a:gd name="connsiteX28" fmla="*/ 7306244 w 7440612"/>
              <a:gd name="connsiteY28" fmla="*/ 1095375 h 6858000"/>
              <a:gd name="connsiteX29" fmla="*/ 7287768 w 7440612"/>
              <a:gd name="connsiteY29" fmla="*/ 1136650 h 6858000"/>
              <a:gd name="connsiteX30" fmla="*/ 7272653 w 7440612"/>
              <a:gd name="connsiteY30" fmla="*/ 1182687 h 6858000"/>
              <a:gd name="connsiteX31" fmla="*/ 7262575 w 7440612"/>
              <a:gd name="connsiteY31" fmla="*/ 1235075 h 6858000"/>
              <a:gd name="connsiteX32" fmla="*/ 7252497 w 7440612"/>
              <a:gd name="connsiteY32" fmla="*/ 1295400 h 6858000"/>
              <a:gd name="connsiteX33" fmla="*/ 7250817 w 7440612"/>
              <a:gd name="connsiteY33" fmla="*/ 1363662 h 6858000"/>
              <a:gd name="connsiteX34" fmla="*/ 7252497 w 7440612"/>
              <a:gd name="connsiteY34" fmla="*/ 1431925 h 6858000"/>
              <a:gd name="connsiteX35" fmla="*/ 7262575 w 7440612"/>
              <a:gd name="connsiteY35" fmla="*/ 1492250 h 6858000"/>
              <a:gd name="connsiteX36" fmla="*/ 7272653 w 7440612"/>
              <a:gd name="connsiteY36" fmla="*/ 1544637 h 6858000"/>
              <a:gd name="connsiteX37" fmla="*/ 7287768 w 7440612"/>
              <a:gd name="connsiteY37" fmla="*/ 1589087 h 6858000"/>
              <a:gd name="connsiteX38" fmla="*/ 7306244 w 7440612"/>
              <a:gd name="connsiteY38" fmla="*/ 1631950 h 6858000"/>
              <a:gd name="connsiteX39" fmla="*/ 7324720 w 7440612"/>
              <a:gd name="connsiteY39" fmla="*/ 1671637 h 6858000"/>
              <a:gd name="connsiteX40" fmla="*/ 7344875 w 7440612"/>
              <a:gd name="connsiteY40" fmla="*/ 1708150 h 6858000"/>
              <a:gd name="connsiteX41" fmla="*/ 7365030 w 7440612"/>
              <a:gd name="connsiteY41" fmla="*/ 1743075 h 6858000"/>
              <a:gd name="connsiteX42" fmla="*/ 7385185 w 7440612"/>
              <a:gd name="connsiteY42" fmla="*/ 1782762 h 6858000"/>
              <a:gd name="connsiteX43" fmla="*/ 7401981 w 7440612"/>
              <a:gd name="connsiteY43" fmla="*/ 1824037 h 6858000"/>
              <a:gd name="connsiteX44" fmla="*/ 7417098 w 7440612"/>
              <a:gd name="connsiteY44" fmla="*/ 1870075 h 6858000"/>
              <a:gd name="connsiteX45" fmla="*/ 7428855 w 7440612"/>
              <a:gd name="connsiteY45" fmla="*/ 1922462 h 6858000"/>
              <a:gd name="connsiteX46" fmla="*/ 7437253 w 7440612"/>
              <a:gd name="connsiteY46" fmla="*/ 1982787 h 6858000"/>
              <a:gd name="connsiteX47" fmla="*/ 7440612 w 7440612"/>
              <a:gd name="connsiteY47" fmla="*/ 2051050 h 6858000"/>
              <a:gd name="connsiteX48" fmla="*/ 7437253 w 7440612"/>
              <a:gd name="connsiteY48" fmla="*/ 2119312 h 6858000"/>
              <a:gd name="connsiteX49" fmla="*/ 7428855 w 7440612"/>
              <a:gd name="connsiteY49" fmla="*/ 2179637 h 6858000"/>
              <a:gd name="connsiteX50" fmla="*/ 7417098 w 7440612"/>
              <a:gd name="connsiteY50" fmla="*/ 2232025 h 6858000"/>
              <a:gd name="connsiteX51" fmla="*/ 7401981 w 7440612"/>
              <a:gd name="connsiteY51" fmla="*/ 2278062 h 6858000"/>
              <a:gd name="connsiteX52" fmla="*/ 7385185 w 7440612"/>
              <a:gd name="connsiteY52" fmla="*/ 2319337 h 6858000"/>
              <a:gd name="connsiteX53" fmla="*/ 7365030 w 7440612"/>
              <a:gd name="connsiteY53" fmla="*/ 2359025 h 6858000"/>
              <a:gd name="connsiteX54" fmla="*/ 7344875 w 7440612"/>
              <a:gd name="connsiteY54" fmla="*/ 2395537 h 6858000"/>
              <a:gd name="connsiteX55" fmla="*/ 7324720 w 7440612"/>
              <a:gd name="connsiteY55" fmla="*/ 2433637 h 6858000"/>
              <a:gd name="connsiteX56" fmla="*/ 7306244 w 7440612"/>
              <a:gd name="connsiteY56" fmla="*/ 2471737 h 6858000"/>
              <a:gd name="connsiteX57" fmla="*/ 7287768 w 7440612"/>
              <a:gd name="connsiteY57" fmla="*/ 2513012 h 6858000"/>
              <a:gd name="connsiteX58" fmla="*/ 7272653 w 7440612"/>
              <a:gd name="connsiteY58" fmla="*/ 2560637 h 6858000"/>
              <a:gd name="connsiteX59" fmla="*/ 7262575 w 7440612"/>
              <a:gd name="connsiteY59" fmla="*/ 2613025 h 6858000"/>
              <a:gd name="connsiteX60" fmla="*/ 7252497 w 7440612"/>
              <a:gd name="connsiteY60" fmla="*/ 2671762 h 6858000"/>
              <a:gd name="connsiteX61" fmla="*/ 7250817 w 7440612"/>
              <a:gd name="connsiteY61" fmla="*/ 2741612 h 6858000"/>
              <a:gd name="connsiteX62" fmla="*/ 7252497 w 7440612"/>
              <a:gd name="connsiteY62" fmla="*/ 2809875 h 6858000"/>
              <a:gd name="connsiteX63" fmla="*/ 7262575 w 7440612"/>
              <a:gd name="connsiteY63" fmla="*/ 2868612 h 6858000"/>
              <a:gd name="connsiteX64" fmla="*/ 7272653 w 7440612"/>
              <a:gd name="connsiteY64" fmla="*/ 2922587 h 6858000"/>
              <a:gd name="connsiteX65" fmla="*/ 7287768 w 7440612"/>
              <a:gd name="connsiteY65" fmla="*/ 2967037 h 6858000"/>
              <a:gd name="connsiteX66" fmla="*/ 7306244 w 7440612"/>
              <a:gd name="connsiteY66" fmla="*/ 3009900 h 6858000"/>
              <a:gd name="connsiteX67" fmla="*/ 7324720 w 7440612"/>
              <a:gd name="connsiteY67" fmla="*/ 3046412 h 6858000"/>
              <a:gd name="connsiteX68" fmla="*/ 7344875 w 7440612"/>
              <a:gd name="connsiteY68" fmla="*/ 3084512 h 6858000"/>
              <a:gd name="connsiteX69" fmla="*/ 7365030 w 7440612"/>
              <a:gd name="connsiteY69" fmla="*/ 3121025 h 6858000"/>
              <a:gd name="connsiteX70" fmla="*/ 7385185 w 7440612"/>
              <a:gd name="connsiteY70" fmla="*/ 3160712 h 6858000"/>
              <a:gd name="connsiteX71" fmla="*/ 7401981 w 7440612"/>
              <a:gd name="connsiteY71" fmla="*/ 3201987 h 6858000"/>
              <a:gd name="connsiteX72" fmla="*/ 7417098 w 7440612"/>
              <a:gd name="connsiteY72" fmla="*/ 3248025 h 6858000"/>
              <a:gd name="connsiteX73" fmla="*/ 7428855 w 7440612"/>
              <a:gd name="connsiteY73" fmla="*/ 3300412 h 6858000"/>
              <a:gd name="connsiteX74" fmla="*/ 7437253 w 7440612"/>
              <a:gd name="connsiteY74" fmla="*/ 3360737 h 6858000"/>
              <a:gd name="connsiteX75" fmla="*/ 7440612 w 7440612"/>
              <a:gd name="connsiteY75" fmla="*/ 3427412 h 6858000"/>
              <a:gd name="connsiteX76" fmla="*/ 7437253 w 7440612"/>
              <a:gd name="connsiteY76" fmla="*/ 3497262 h 6858000"/>
              <a:gd name="connsiteX77" fmla="*/ 7428855 w 7440612"/>
              <a:gd name="connsiteY77" fmla="*/ 3557587 h 6858000"/>
              <a:gd name="connsiteX78" fmla="*/ 7417098 w 7440612"/>
              <a:gd name="connsiteY78" fmla="*/ 3609975 h 6858000"/>
              <a:gd name="connsiteX79" fmla="*/ 7401981 w 7440612"/>
              <a:gd name="connsiteY79" fmla="*/ 3656012 h 6858000"/>
              <a:gd name="connsiteX80" fmla="*/ 7385185 w 7440612"/>
              <a:gd name="connsiteY80" fmla="*/ 3697287 h 6858000"/>
              <a:gd name="connsiteX81" fmla="*/ 7365030 w 7440612"/>
              <a:gd name="connsiteY81" fmla="*/ 3736975 h 6858000"/>
              <a:gd name="connsiteX82" fmla="*/ 7324720 w 7440612"/>
              <a:gd name="connsiteY82" fmla="*/ 3811587 h 6858000"/>
              <a:gd name="connsiteX83" fmla="*/ 7306244 w 7440612"/>
              <a:gd name="connsiteY83" fmla="*/ 3848100 h 6858000"/>
              <a:gd name="connsiteX84" fmla="*/ 7287768 w 7440612"/>
              <a:gd name="connsiteY84" fmla="*/ 3890962 h 6858000"/>
              <a:gd name="connsiteX85" fmla="*/ 7272653 w 7440612"/>
              <a:gd name="connsiteY85" fmla="*/ 3935412 h 6858000"/>
              <a:gd name="connsiteX86" fmla="*/ 7262575 w 7440612"/>
              <a:gd name="connsiteY86" fmla="*/ 3987800 h 6858000"/>
              <a:gd name="connsiteX87" fmla="*/ 7252497 w 7440612"/>
              <a:gd name="connsiteY87" fmla="*/ 4048125 h 6858000"/>
              <a:gd name="connsiteX88" fmla="*/ 7250817 w 7440612"/>
              <a:gd name="connsiteY88" fmla="*/ 4116387 h 6858000"/>
              <a:gd name="connsiteX89" fmla="*/ 7252497 w 7440612"/>
              <a:gd name="connsiteY89" fmla="*/ 4186237 h 6858000"/>
              <a:gd name="connsiteX90" fmla="*/ 7262575 w 7440612"/>
              <a:gd name="connsiteY90" fmla="*/ 4244975 h 6858000"/>
              <a:gd name="connsiteX91" fmla="*/ 7272653 w 7440612"/>
              <a:gd name="connsiteY91" fmla="*/ 4297362 h 6858000"/>
              <a:gd name="connsiteX92" fmla="*/ 7287768 w 7440612"/>
              <a:gd name="connsiteY92" fmla="*/ 4343400 h 6858000"/>
              <a:gd name="connsiteX93" fmla="*/ 7306244 w 7440612"/>
              <a:gd name="connsiteY93" fmla="*/ 4386262 h 6858000"/>
              <a:gd name="connsiteX94" fmla="*/ 7324720 w 7440612"/>
              <a:gd name="connsiteY94" fmla="*/ 4424362 h 6858000"/>
              <a:gd name="connsiteX95" fmla="*/ 7365030 w 7440612"/>
              <a:gd name="connsiteY95" fmla="*/ 4498975 h 6858000"/>
              <a:gd name="connsiteX96" fmla="*/ 7385185 w 7440612"/>
              <a:gd name="connsiteY96" fmla="*/ 4537075 h 6858000"/>
              <a:gd name="connsiteX97" fmla="*/ 7401981 w 7440612"/>
              <a:gd name="connsiteY97" fmla="*/ 4579937 h 6858000"/>
              <a:gd name="connsiteX98" fmla="*/ 7417098 w 7440612"/>
              <a:gd name="connsiteY98" fmla="*/ 4625975 h 6858000"/>
              <a:gd name="connsiteX99" fmla="*/ 7428855 w 7440612"/>
              <a:gd name="connsiteY99" fmla="*/ 4678362 h 6858000"/>
              <a:gd name="connsiteX100" fmla="*/ 7437253 w 7440612"/>
              <a:gd name="connsiteY100" fmla="*/ 4738687 h 6858000"/>
              <a:gd name="connsiteX101" fmla="*/ 7440612 w 7440612"/>
              <a:gd name="connsiteY101" fmla="*/ 4806950 h 6858000"/>
              <a:gd name="connsiteX102" fmla="*/ 7437253 w 7440612"/>
              <a:gd name="connsiteY102" fmla="*/ 4875212 h 6858000"/>
              <a:gd name="connsiteX103" fmla="*/ 7428855 w 7440612"/>
              <a:gd name="connsiteY103" fmla="*/ 4935537 h 6858000"/>
              <a:gd name="connsiteX104" fmla="*/ 7417098 w 7440612"/>
              <a:gd name="connsiteY104" fmla="*/ 4987925 h 6858000"/>
              <a:gd name="connsiteX105" fmla="*/ 7401981 w 7440612"/>
              <a:gd name="connsiteY105" fmla="*/ 5033962 h 6858000"/>
              <a:gd name="connsiteX106" fmla="*/ 7385185 w 7440612"/>
              <a:gd name="connsiteY106" fmla="*/ 5075237 h 6858000"/>
              <a:gd name="connsiteX107" fmla="*/ 7365030 w 7440612"/>
              <a:gd name="connsiteY107" fmla="*/ 5114925 h 6858000"/>
              <a:gd name="connsiteX108" fmla="*/ 7344875 w 7440612"/>
              <a:gd name="connsiteY108" fmla="*/ 5149850 h 6858000"/>
              <a:gd name="connsiteX109" fmla="*/ 7324720 w 7440612"/>
              <a:gd name="connsiteY109" fmla="*/ 5186362 h 6858000"/>
              <a:gd name="connsiteX110" fmla="*/ 7306244 w 7440612"/>
              <a:gd name="connsiteY110" fmla="*/ 5226050 h 6858000"/>
              <a:gd name="connsiteX111" fmla="*/ 7287768 w 7440612"/>
              <a:gd name="connsiteY111" fmla="*/ 5268912 h 6858000"/>
              <a:gd name="connsiteX112" fmla="*/ 7272653 w 7440612"/>
              <a:gd name="connsiteY112" fmla="*/ 5313362 h 6858000"/>
              <a:gd name="connsiteX113" fmla="*/ 7262575 w 7440612"/>
              <a:gd name="connsiteY113" fmla="*/ 5365750 h 6858000"/>
              <a:gd name="connsiteX114" fmla="*/ 7252497 w 7440612"/>
              <a:gd name="connsiteY114" fmla="*/ 5426075 h 6858000"/>
              <a:gd name="connsiteX115" fmla="*/ 7250817 w 7440612"/>
              <a:gd name="connsiteY115" fmla="*/ 5494337 h 6858000"/>
              <a:gd name="connsiteX116" fmla="*/ 7252497 w 7440612"/>
              <a:gd name="connsiteY116" fmla="*/ 5562600 h 6858000"/>
              <a:gd name="connsiteX117" fmla="*/ 7262575 w 7440612"/>
              <a:gd name="connsiteY117" fmla="*/ 5622925 h 6858000"/>
              <a:gd name="connsiteX118" fmla="*/ 7272653 w 7440612"/>
              <a:gd name="connsiteY118" fmla="*/ 5675312 h 6858000"/>
              <a:gd name="connsiteX119" fmla="*/ 7287768 w 7440612"/>
              <a:gd name="connsiteY119" fmla="*/ 5721350 h 6858000"/>
              <a:gd name="connsiteX120" fmla="*/ 7306244 w 7440612"/>
              <a:gd name="connsiteY120" fmla="*/ 5762625 h 6858000"/>
              <a:gd name="connsiteX121" fmla="*/ 7324720 w 7440612"/>
              <a:gd name="connsiteY121" fmla="*/ 5802312 h 6858000"/>
              <a:gd name="connsiteX122" fmla="*/ 7344875 w 7440612"/>
              <a:gd name="connsiteY122" fmla="*/ 5840412 h 6858000"/>
              <a:gd name="connsiteX123" fmla="*/ 7365030 w 7440612"/>
              <a:gd name="connsiteY123" fmla="*/ 5876925 h 6858000"/>
              <a:gd name="connsiteX124" fmla="*/ 7385185 w 7440612"/>
              <a:gd name="connsiteY124" fmla="*/ 5915025 h 6858000"/>
              <a:gd name="connsiteX125" fmla="*/ 7401981 w 7440612"/>
              <a:gd name="connsiteY125" fmla="*/ 5956300 h 6858000"/>
              <a:gd name="connsiteX126" fmla="*/ 7417098 w 7440612"/>
              <a:gd name="connsiteY126" fmla="*/ 6003925 h 6858000"/>
              <a:gd name="connsiteX127" fmla="*/ 7428855 w 7440612"/>
              <a:gd name="connsiteY127" fmla="*/ 6056312 h 6858000"/>
              <a:gd name="connsiteX128" fmla="*/ 7437253 w 7440612"/>
              <a:gd name="connsiteY128" fmla="*/ 6113462 h 6858000"/>
              <a:gd name="connsiteX129" fmla="*/ 7440612 w 7440612"/>
              <a:gd name="connsiteY129" fmla="*/ 6183312 h 6858000"/>
              <a:gd name="connsiteX130" fmla="*/ 7437253 w 7440612"/>
              <a:gd name="connsiteY130" fmla="*/ 6251575 h 6858000"/>
              <a:gd name="connsiteX131" fmla="*/ 7428855 w 7440612"/>
              <a:gd name="connsiteY131" fmla="*/ 6311900 h 6858000"/>
              <a:gd name="connsiteX132" fmla="*/ 7417098 w 7440612"/>
              <a:gd name="connsiteY132" fmla="*/ 6361112 h 6858000"/>
              <a:gd name="connsiteX133" fmla="*/ 7401981 w 7440612"/>
              <a:gd name="connsiteY133" fmla="*/ 6407150 h 6858000"/>
              <a:gd name="connsiteX134" fmla="*/ 7385185 w 7440612"/>
              <a:gd name="connsiteY134" fmla="*/ 6448425 h 6858000"/>
              <a:gd name="connsiteX135" fmla="*/ 7366710 w 7440612"/>
              <a:gd name="connsiteY135" fmla="*/ 6488112 h 6858000"/>
              <a:gd name="connsiteX136" fmla="*/ 7348234 w 7440612"/>
              <a:gd name="connsiteY136" fmla="*/ 6523037 h 6858000"/>
              <a:gd name="connsiteX137" fmla="*/ 7328079 w 7440612"/>
              <a:gd name="connsiteY137" fmla="*/ 6561137 h 6858000"/>
              <a:gd name="connsiteX138" fmla="*/ 7307924 w 7440612"/>
              <a:gd name="connsiteY138" fmla="*/ 6597650 h 6858000"/>
              <a:gd name="connsiteX139" fmla="*/ 7291128 w 7440612"/>
              <a:gd name="connsiteY139" fmla="*/ 6640512 h 6858000"/>
              <a:gd name="connsiteX140" fmla="*/ 7274332 w 7440612"/>
              <a:gd name="connsiteY140" fmla="*/ 6683375 h 6858000"/>
              <a:gd name="connsiteX141" fmla="*/ 7264254 w 7440612"/>
              <a:gd name="connsiteY141" fmla="*/ 6735762 h 6858000"/>
              <a:gd name="connsiteX142" fmla="*/ 7255857 w 7440612"/>
              <a:gd name="connsiteY142" fmla="*/ 6791325 h 6858000"/>
              <a:gd name="connsiteX143" fmla="*/ 7250817 w 7440612"/>
              <a:gd name="connsiteY143" fmla="*/ 6858000 h 6858000"/>
              <a:gd name="connsiteX144" fmla="*/ 4328971 w 7440612"/>
              <a:gd name="connsiteY144" fmla="*/ 6858000 h 6858000"/>
              <a:gd name="connsiteX145" fmla="*/ 3756991 w 7440612"/>
              <a:gd name="connsiteY145" fmla="*/ 6858000 h 6858000"/>
              <a:gd name="connsiteX146" fmla="*/ 3167828 w 7440612"/>
              <a:gd name="connsiteY146" fmla="*/ 6858000 h 6858000"/>
              <a:gd name="connsiteX147" fmla="*/ 2746914 w 7440612"/>
              <a:gd name="connsiteY147" fmla="*/ 6858000 h 6858000"/>
              <a:gd name="connsiteX148" fmla="*/ 0 w 7440612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7440612" h="6858000">
                <a:moveTo>
                  <a:pt x="0" y="0"/>
                </a:moveTo>
                <a:lnTo>
                  <a:pt x="2746914" y="0"/>
                </a:lnTo>
                <a:lnTo>
                  <a:pt x="3167828" y="0"/>
                </a:lnTo>
                <a:lnTo>
                  <a:pt x="3756991" y="0"/>
                </a:lnTo>
                <a:lnTo>
                  <a:pt x="4328971" y="0"/>
                </a:lnTo>
                <a:lnTo>
                  <a:pt x="7250817" y="0"/>
                </a:lnTo>
                <a:lnTo>
                  <a:pt x="7255857" y="66675"/>
                </a:lnTo>
                <a:lnTo>
                  <a:pt x="7264254" y="122237"/>
                </a:lnTo>
                <a:lnTo>
                  <a:pt x="7274332" y="174625"/>
                </a:lnTo>
                <a:lnTo>
                  <a:pt x="7291128" y="217487"/>
                </a:lnTo>
                <a:lnTo>
                  <a:pt x="7307924" y="260350"/>
                </a:lnTo>
                <a:lnTo>
                  <a:pt x="7328079" y="296862"/>
                </a:lnTo>
                <a:lnTo>
                  <a:pt x="7348234" y="334962"/>
                </a:lnTo>
                <a:lnTo>
                  <a:pt x="7366710" y="369887"/>
                </a:lnTo>
                <a:lnTo>
                  <a:pt x="7385185" y="409575"/>
                </a:lnTo>
                <a:lnTo>
                  <a:pt x="7401981" y="450850"/>
                </a:lnTo>
                <a:lnTo>
                  <a:pt x="7417098" y="496887"/>
                </a:lnTo>
                <a:lnTo>
                  <a:pt x="7428855" y="546100"/>
                </a:lnTo>
                <a:lnTo>
                  <a:pt x="7437253" y="606425"/>
                </a:lnTo>
                <a:lnTo>
                  <a:pt x="7440612" y="673100"/>
                </a:lnTo>
                <a:lnTo>
                  <a:pt x="7437253" y="744537"/>
                </a:lnTo>
                <a:lnTo>
                  <a:pt x="7428855" y="801687"/>
                </a:lnTo>
                <a:lnTo>
                  <a:pt x="7417098" y="854075"/>
                </a:lnTo>
                <a:lnTo>
                  <a:pt x="7401981" y="901700"/>
                </a:lnTo>
                <a:lnTo>
                  <a:pt x="7385185" y="942975"/>
                </a:lnTo>
                <a:lnTo>
                  <a:pt x="7365030" y="981075"/>
                </a:lnTo>
                <a:lnTo>
                  <a:pt x="7344875" y="1017587"/>
                </a:lnTo>
                <a:lnTo>
                  <a:pt x="7324720" y="1055687"/>
                </a:lnTo>
                <a:lnTo>
                  <a:pt x="7306244" y="1095375"/>
                </a:lnTo>
                <a:lnTo>
                  <a:pt x="7287768" y="1136650"/>
                </a:lnTo>
                <a:lnTo>
                  <a:pt x="7272653" y="1182687"/>
                </a:lnTo>
                <a:lnTo>
                  <a:pt x="7262575" y="1235075"/>
                </a:lnTo>
                <a:lnTo>
                  <a:pt x="7252497" y="1295400"/>
                </a:lnTo>
                <a:lnTo>
                  <a:pt x="7250817" y="1363662"/>
                </a:lnTo>
                <a:lnTo>
                  <a:pt x="7252497" y="1431925"/>
                </a:lnTo>
                <a:lnTo>
                  <a:pt x="7262575" y="1492250"/>
                </a:lnTo>
                <a:lnTo>
                  <a:pt x="7272653" y="1544637"/>
                </a:lnTo>
                <a:lnTo>
                  <a:pt x="7287768" y="1589087"/>
                </a:lnTo>
                <a:lnTo>
                  <a:pt x="7306244" y="1631950"/>
                </a:lnTo>
                <a:lnTo>
                  <a:pt x="7324720" y="1671637"/>
                </a:lnTo>
                <a:lnTo>
                  <a:pt x="7344875" y="1708150"/>
                </a:lnTo>
                <a:lnTo>
                  <a:pt x="7365030" y="1743075"/>
                </a:lnTo>
                <a:lnTo>
                  <a:pt x="7385185" y="1782762"/>
                </a:lnTo>
                <a:lnTo>
                  <a:pt x="7401981" y="1824037"/>
                </a:lnTo>
                <a:lnTo>
                  <a:pt x="7417098" y="1870075"/>
                </a:lnTo>
                <a:lnTo>
                  <a:pt x="7428855" y="1922462"/>
                </a:lnTo>
                <a:lnTo>
                  <a:pt x="7437253" y="1982787"/>
                </a:lnTo>
                <a:lnTo>
                  <a:pt x="7440612" y="2051050"/>
                </a:lnTo>
                <a:lnTo>
                  <a:pt x="7437253" y="2119312"/>
                </a:lnTo>
                <a:lnTo>
                  <a:pt x="7428855" y="2179637"/>
                </a:lnTo>
                <a:lnTo>
                  <a:pt x="7417098" y="2232025"/>
                </a:lnTo>
                <a:lnTo>
                  <a:pt x="7401981" y="2278062"/>
                </a:lnTo>
                <a:lnTo>
                  <a:pt x="7385185" y="2319337"/>
                </a:lnTo>
                <a:lnTo>
                  <a:pt x="7365030" y="2359025"/>
                </a:lnTo>
                <a:lnTo>
                  <a:pt x="7344875" y="2395537"/>
                </a:lnTo>
                <a:lnTo>
                  <a:pt x="7324720" y="2433637"/>
                </a:lnTo>
                <a:lnTo>
                  <a:pt x="7306244" y="2471737"/>
                </a:lnTo>
                <a:lnTo>
                  <a:pt x="7287768" y="2513012"/>
                </a:lnTo>
                <a:lnTo>
                  <a:pt x="7272653" y="2560637"/>
                </a:lnTo>
                <a:lnTo>
                  <a:pt x="7262575" y="2613025"/>
                </a:lnTo>
                <a:lnTo>
                  <a:pt x="7252497" y="2671762"/>
                </a:lnTo>
                <a:lnTo>
                  <a:pt x="7250817" y="2741612"/>
                </a:lnTo>
                <a:lnTo>
                  <a:pt x="7252497" y="2809875"/>
                </a:lnTo>
                <a:lnTo>
                  <a:pt x="7262575" y="2868612"/>
                </a:lnTo>
                <a:lnTo>
                  <a:pt x="7272653" y="2922587"/>
                </a:lnTo>
                <a:lnTo>
                  <a:pt x="7287768" y="2967037"/>
                </a:lnTo>
                <a:lnTo>
                  <a:pt x="7306244" y="3009900"/>
                </a:lnTo>
                <a:lnTo>
                  <a:pt x="7324720" y="3046412"/>
                </a:lnTo>
                <a:lnTo>
                  <a:pt x="7344875" y="3084512"/>
                </a:lnTo>
                <a:lnTo>
                  <a:pt x="7365030" y="3121025"/>
                </a:lnTo>
                <a:lnTo>
                  <a:pt x="7385185" y="3160712"/>
                </a:lnTo>
                <a:lnTo>
                  <a:pt x="7401981" y="3201987"/>
                </a:lnTo>
                <a:lnTo>
                  <a:pt x="7417098" y="3248025"/>
                </a:lnTo>
                <a:lnTo>
                  <a:pt x="7428855" y="3300412"/>
                </a:lnTo>
                <a:lnTo>
                  <a:pt x="7437253" y="3360737"/>
                </a:lnTo>
                <a:lnTo>
                  <a:pt x="7440612" y="3427412"/>
                </a:lnTo>
                <a:lnTo>
                  <a:pt x="7437253" y="3497262"/>
                </a:lnTo>
                <a:lnTo>
                  <a:pt x="7428855" y="3557587"/>
                </a:lnTo>
                <a:lnTo>
                  <a:pt x="7417098" y="3609975"/>
                </a:lnTo>
                <a:lnTo>
                  <a:pt x="7401981" y="3656012"/>
                </a:lnTo>
                <a:lnTo>
                  <a:pt x="7385185" y="3697287"/>
                </a:lnTo>
                <a:lnTo>
                  <a:pt x="7365030" y="3736975"/>
                </a:lnTo>
                <a:lnTo>
                  <a:pt x="7324720" y="3811587"/>
                </a:lnTo>
                <a:lnTo>
                  <a:pt x="7306244" y="3848100"/>
                </a:lnTo>
                <a:lnTo>
                  <a:pt x="7287768" y="3890962"/>
                </a:lnTo>
                <a:lnTo>
                  <a:pt x="7272653" y="3935412"/>
                </a:lnTo>
                <a:lnTo>
                  <a:pt x="7262575" y="3987800"/>
                </a:lnTo>
                <a:lnTo>
                  <a:pt x="7252497" y="4048125"/>
                </a:lnTo>
                <a:lnTo>
                  <a:pt x="7250817" y="4116387"/>
                </a:lnTo>
                <a:lnTo>
                  <a:pt x="7252497" y="4186237"/>
                </a:lnTo>
                <a:lnTo>
                  <a:pt x="7262575" y="4244975"/>
                </a:lnTo>
                <a:lnTo>
                  <a:pt x="7272653" y="4297362"/>
                </a:lnTo>
                <a:lnTo>
                  <a:pt x="7287768" y="4343400"/>
                </a:lnTo>
                <a:lnTo>
                  <a:pt x="7306244" y="4386262"/>
                </a:lnTo>
                <a:lnTo>
                  <a:pt x="7324720" y="4424362"/>
                </a:lnTo>
                <a:lnTo>
                  <a:pt x="7365030" y="4498975"/>
                </a:lnTo>
                <a:lnTo>
                  <a:pt x="7385185" y="4537075"/>
                </a:lnTo>
                <a:lnTo>
                  <a:pt x="7401981" y="4579937"/>
                </a:lnTo>
                <a:lnTo>
                  <a:pt x="7417098" y="4625975"/>
                </a:lnTo>
                <a:lnTo>
                  <a:pt x="7428855" y="4678362"/>
                </a:lnTo>
                <a:lnTo>
                  <a:pt x="7437253" y="4738687"/>
                </a:lnTo>
                <a:lnTo>
                  <a:pt x="7440612" y="4806950"/>
                </a:lnTo>
                <a:lnTo>
                  <a:pt x="7437253" y="4875212"/>
                </a:lnTo>
                <a:lnTo>
                  <a:pt x="7428855" y="4935537"/>
                </a:lnTo>
                <a:lnTo>
                  <a:pt x="7417098" y="4987925"/>
                </a:lnTo>
                <a:lnTo>
                  <a:pt x="7401981" y="5033962"/>
                </a:lnTo>
                <a:lnTo>
                  <a:pt x="7385185" y="5075237"/>
                </a:lnTo>
                <a:lnTo>
                  <a:pt x="7365030" y="5114925"/>
                </a:lnTo>
                <a:lnTo>
                  <a:pt x="7344875" y="5149850"/>
                </a:lnTo>
                <a:lnTo>
                  <a:pt x="7324720" y="5186362"/>
                </a:lnTo>
                <a:lnTo>
                  <a:pt x="7306244" y="5226050"/>
                </a:lnTo>
                <a:lnTo>
                  <a:pt x="7287768" y="5268912"/>
                </a:lnTo>
                <a:lnTo>
                  <a:pt x="7272653" y="5313362"/>
                </a:lnTo>
                <a:lnTo>
                  <a:pt x="7262575" y="5365750"/>
                </a:lnTo>
                <a:lnTo>
                  <a:pt x="7252497" y="5426075"/>
                </a:lnTo>
                <a:lnTo>
                  <a:pt x="7250817" y="5494337"/>
                </a:lnTo>
                <a:lnTo>
                  <a:pt x="7252497" y="5562600"/>
                </a:lnTo>
                <a:lnTo>
                  <a:pt x="7262575" y="5622925"/>
                </a:lnTo>
                <a:lnTo>
                  <a:pt x="7272653" y="5675312"/>
                </a:lnTo>
                <a:lnTo>
                  <a:pt x="7287768" y="5721350"/>
                </a:lnTo>
                <a:lnTo>
                  <a:pt x="7306244" y="5762625"/>
                </a:lnTo>
                <a:lnTo>
                  <a:pt x="7324720" y="5802312"/>
                </a:lnTo>
                <a:lnTo>
                  <a:pt x="7344875" y="5840412"/>
                </a:lnTo>
                <a:lnTo>
                  <a:pt x="7365030" y="5876925"/>
                </a:lnTo>
                <a:lnTo>
                  <a:pt x="7385185" y="5915025"/>
                </a:lnTo>
                <a:lnTo>
                  <a:pt x="7401981" y="5956300"/>
                </a:lnTo>
                <a:lnTo>
                  <a:pt x="7417098" y="6003925"/>
                </a:lnTo>
                <a:lnTo>
                  <a:pt x="7428855" y="6056312"/>
                </a:lnTo>
                <a:lnTo>
                  <a:pt x="7437253" y="6113462"/>
                </a:lnTo>
                <a:lnTo>
                  <a:pt x="7440612" y="6183312"/>
                </a:lnTo>
                <a:lnTo>
                  <a:pt x="7437253" y="6251575"/>
                </a:lnTo>
                <a:lnTo>
                  <a:pt x="7428855" y="6311900"/>
                </a:lnTo>
                <a:lnTo>
                  <a:pt x="7417098" y="6361112"/>
                </a:lnTo>
                <a:lnTo>
                  <a:pt x="7401981" y="6407150"/>
                </a:lnTo>
                <a:lnTo>
                  <a:pt x="7385185" y="6448425"/>
                </a:lnTo>
                <a:lnTo>
                  <a:pt x="7366710" y="6488112"/>
                </a:lnTo>
                <a:lnTo>
                  <a:pt x="7348234" y="6523037"/>
                </a:lnTo>
                <a:lnTo>
                  <a:pt x="7328079" y="6561137"/>
                </a:lnTo>
                <a:lnTo>
                  <a:pt x="7307924" y="6597650"/>
                </a:lnTo>
                <a:lnTo>
                  <a:pt x="7291128" y="6640512"/>
                </a:lnTo>
                <a:lnTo>
                  <a:pt x="7274332" y="6683375"/>
                </a:lnTo>
                <a:lnTo>
                  <a:pt x="7264254" y="6735762"/>
                </a:lnTo>
                <a:lnTo>
                  <a:pt x="7255857" y="6791325"/>
                </a:lnTo>
                <a:lnTo>
                  <a:pt x="7250817" y="6858000"/>
                </a:lnTo>
                <a:lnTo>
                  <a:pt x="4328971" y="6858000"/>
                </a:lnTo>
                <a:lnTo>
                  <a:pt x="3756991" y="6858000"/>
                </a:lnTo>
                <a:lnTo>
                  <a:pt x="3167828" y="6858000"/>
                </a:lnTo>
                <a:lnTo>
                  <a:pt x="2746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6015897" cy="1492132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sz="4100">
                <a:latin typeface="Times New Roman" pitchFamily="18" charset="0"/>
                <a:cs typeface="Times New Roman" pitchFamily="18" charset="0"/>
              </a:rPr>
              <a:t>India’s contribution to world  mineral production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sz="quarter" idx="1"/>
          </p:nvPr>
        </p:nvSpPr>
        <p:spPr>
          <a:xfrm>
            <a:off x="765051" y="2286000"/>
            <a:ext cx="6015897" cy="3844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India is the world’s largest producer of mica blocks and mica splitting's. </a:t>
            </a:r>
          </a:p>
          <a:p>
            <a:pPr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 the recent spurt in world demand for chromite, India has stepped up its production to reach the third rank among the chromite producers of the world.</a:t>
            </a:r>
          </a:p>
          <a:p>
            <a:pPr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Besides, India ranks  </a:t>
            </a:r>
          </a:p>
          <a:p>
            <a:pPr lvl="1"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aseline="30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production of coal </a:t>
            </a:r>
          </a:p>
          <a:p>
            <a:pPr lvl="1"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baseline="30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iron ore, </a:t>
            </a:r>
          </a:p>
          <a:p>
            <a:pPr lvl="1"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baseline="30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bauxite and manganese ore, </a:t>
            </a:r>
          </a:p>
          <a:p>
            <a:pPr lvl="1" eaLnBrk="1" hangingPunct="1"/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aseline="30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crude steel in the World.</a:t>
            </a:r>
          </a:p>
          <a:p>
            <a:pPr eaLnBrk="1" hangingPunct="1"/>
            <a:endParaRPr lang="en-US" sz="2000">
              <a:solidFill>
                <a:schemeClr val="tx1">
                  <a:alpha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0838" y="6375679"/>
            <a:ext cx="262440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009" y="6579804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200" i="1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13936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5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62B81-D8B4-44D1-AB55-7203ACEB0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152" y="643466"/>
            <a:ext cx="467969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D9C32-8D57-48DC-B272-AC2429B8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AutoShape 2" descr="States having largest forest cover in India">
            <a:extLst>
              <a:ext uri="{FF2B5EF4-FFF2-40B4-BE49-F238E27FC236}">
                <a16:creationId xmlns:a16="http://schemas.microsoft.com/office/drawing/2014/main" id="{B626F55A-C9DE-4C1A-B91C-1E38043AB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9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mining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600201"/>
            <a:ext cx="7467600" cy="4873625"/>
          </a:xfrm>
        </p:spPr>
        <p:txBody>
          <a:bodyPr/>
          <a:lstStyle/>
          <a:p>
            <a:pPr algn="just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Broadly there  are two types:</a:t>
            </a:r>
          </a:p>
          <a:p>
            <a:pPr lvl="1" algn="just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mining   </a:t>
            </a:r>
          </a:p>
          <a:p>
            <a:pPr lvl="1" algn="just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Underground mining</a:t>
            </a:r>
          </a:p>
          <a:p>
            <a:pPr lvl="1" algn="just"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Environmentally  surface mining creates more harm than  underground mining.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57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246" y="-3220"/>
            <a:ext cx="3160796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Open Mining</a:t>
            </a:r>
          </a:p>
        </p:txBody>
      </p:sp>
      <p:pic>
        <p:nvPicPr>
          <p:cNvPr id="4" name="Content Placeholder 3" descr="open mine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06007" y="1143000"/>
            <a:ext cx="4107035" cy="3092952"/>
          </a:xfr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pic>
        <p:nvPicPr>
          <p:cNvPr id="5" name="Content Placeholder 3" descr="july_2006_07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864" y="3907674"/>
            <a:ext cx="3694251" cy="2770688"/>
          </a:xfrm>
          <a:prstGeom prst="rect">
            <a:avLst/>
          </a:prstGeo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7903210" y="258679"/>
            <a:ext cx="3654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Underground mining</a:t>
            </a:r>
          </a:p>
        </p:txBody>
      </p:sp>
      <p:pic>
        <p:nvPicPr>
          <p:cNvPr id="6" name="Content Placeholder 3" descr="und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0735" y="1070313"/>
            <a:ext cx="4860528" cy="3238326"/>
          </a:xfrm>
          <a:prstGeom prst="rect">
            <a:avLst/>
          </a:prstGeom>
          <a:ln w="2286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71</a:t>
            </a:fld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07" y="6444476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20290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CF97A-C3D9-4577-B68F-A4970380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CB82A-421F-44F6-84E4-CB7EF6708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15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impacts of mining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sz="quarter" idx="1"/>
          </p:nvPr>
        </p:nvSpPr>
        <p:spPr>
          <a:xfrm>
            <a:off x="1030706" y="1491915"/>
            <a:ext cx="6729663" cy="259882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impact of the mine 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 of mine wastes 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of ores 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treatment or refining 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impacts in coastal areas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problems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4822" y="4090737"/>
            <a:ext cx="3486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impact of the mine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47558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4320" algn="just">
              <a:buFont typeface="Wingdings"/>
              <a:buChar char="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degradation- landslides, erosion, siltation</a:t>
            </a:r>
          </a:p>
          <a:p>
            <a:pPr marL="274320" indent="-274320" algn="just">
              <a:buFont typeface="Wingdings"/>
              <a:buChar char="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Disturbing landscape, forests and wildlife</a:t>
            </a:r>
          </a:p>
          <a:p>
            <a:pPr marL="274320" indent="-274320" algn="just">
              <a:buFont typeface="Wingdings"/>
              <a:buChar char="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Water, air, noise pollution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3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18788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impacts in coastal areas 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sz="quarter" idx="1"/>
          </p:nvPr>
        </p:nvSpPr>
        <p:spPr>
          <a:xfrm>
            <a:off x="1981199" y="1600202"/>
            <a:ext cx="9930063" cy="3068052"/>
          </a:xfrm>
        </p:spPr>
        <p:txBody>
          <a:bodyPr/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Corals and other forms of life on the bottom generally require clear water for growth. </a:t>
            </a:r>
          </a:p>
          <a:p>
            <a:pPr algn="just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Dredging and other forms of coastal mining destroy the immediate site and affect a much larger area through the sediment stirred up in the water. </a:t>
            </a:r>
          </a:p>
          <a:p>
            <a:pPr algn="just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sand and gravel from the beach can also cause beach disappearance and serious coastal erosion.</a:t>
            </a:r>
          </a:p>
          <a:p>
            <a:pPr algn="just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 and other toxic materials from mines may kill most marine life in the vicinity of treatment and shipping facilities</a:t>
            </a:r>
            <a:r>
              <a:rPr lang="en-US" sz="2200" dirty="0"/>
              <a:t>. </a:t>
            </a:r>
          </a:p>
          <a:p>
            <a:pPr algn="just" eaLnBrk="1" hangingPunct="1"/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1194888" y="4976881"/>
            <a:ext cx="2403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problems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8431" y="5550496"/>
            <a:ext cx="924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islands have mining ghost towns and rusting equipment that are the only remaining signs of brief periods of prosperity (Kudremukh and Kolar).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CDC7-86E0-4257-803A-6B0EC2CAA60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 protection  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 eaLnBrk="1" hangingPunct="1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has  initiated  following measures to protect the environment before commencing and during any mining activity:</a:t>
            </a:r>
          </a:p>
          <a:p>
            <a:pPr eaLnBrk="1" hangingPunct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 EIA report has to be prepared and submitted to ecological &amp; environment  dept. of GOI for clearance of  mining project to safeguard the public interest.</a:t>
            </a:r>
          </a:p>
          <a:p>
            <a:pPr lvl="1" eaLnBrk="1" hangingPunct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Bureau of Mines has to over see safe mining practices.</a:t>
            </a:r>
          </a:p>
          <a:p>
            <a:pPr lvl="1" eaLnBrk="1" hangingPunct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 dept. has to clear the mining  project.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75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685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 protection during  mining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Soil  erosion  has to  be  prevented  by  constructing suitable  check-dams  &amp;  planting  suitable  species  of  shrubs  and  trees.</a:t>
            </a:r>
          </a:p>
          <a:p>
            <a:pPr eaLnBrk="1" hangingPunct="1"/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Dust  has  to  be  suppressed.</a:t>
            </a:r>
          </a:p>
          <a:p>
            <a:pPr eaLnBrk="1" hangingPunct="1"/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The  mined  area  has  to  be  back-filled  with excavated  materials  &amp;  restored  to  the  original condition.</a:t>
            </a:r>
          </a:p>
          <a:p>
            <a:pPr eaLnBrk="1" hangingPunct="1"/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A  green-belt  has  to  be  created.</a:t>
            </a:r>
          </a:p>
          <a:p>
            <a:pPr eaLnBrk="1" hangingPunct="1"/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If  houses  &amp;  villages  are  to  be  displaced, adequate  rehabilitation  and  welfare  measures need  to  be  taken.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76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57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 Resources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“Land” means the terrestrial bio-productive system that comprises soil, vegetation, other biota, and the ecological and hydrological processes that operate within the system.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Land is More valuable when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Climate is pleasant,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Availability of  plenty of potable water,  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Clean-fresh air, flora &amp; fauna,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Good communication facility  in  the form of roads and railways etc.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Scenic, educational/research value of the landscape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Similarly,  if the climate is bad, full of desert conditions  this  resource is less valuable.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formation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soil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upper layer of the ground made of unconsolidated material produced due to weathering agencies from the rocks and generally modified subsequently by a variety of mechanical, chemical and organic processes all operating constantly in a complex manner.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05862" y="1440998"/>
            <a:ext cx="6019331" cy="397275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78</a:t>
            </a:fld>
            <a:endParaRPr lang="en-US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</a:rPr>
              <a:t>Factors controlling soil formation</a:t>
            </a:r>
            <a:br>
              <a:rPr lang="en-US" b="1">
                <a:solidFill>
                  <a:srgbClr val="FFFFFF"/>
                </a:solidFill>
                <a:latin typeface="Times New Roman" panose="02020603050405020304" pitchFamily="18" charset="0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lvl="2"/>
            <a:r>
              <a:rPr lang="en-US" sz="1500">
                <a:latin typeface="Times New Roman" panose="02020603050405020304" pitchFamily="18" charset="0"/>
              </a:rPr>
              <a:t>Parent material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parent material is the underlying bedrock - composition affects soil types</a:t>
            </a:r>
          </a:p>
          <a:p>
            <a:pPr marL="1371600" lvl="3" indent="0">
              <a:buNone/>
            </a:pPr>
            <a:endParaRPr lang="en-US" sz="1500">
              <a:latin typeface="Times New Roman" panose="02020603050405020304" pitchFamily="18" charset="0"/>
            </a:endParaRPr>
          </a:p>
          <a:p>
            <a:pPr lvl="2"/>
            <a:r>
              <a:rPr lang="en-US" sz="1500">
                <a:latin typeface="Times New Roman" panose="02020603050405020304" pitchFamily="18" charset="0"/>
              </a:rPr>
              <a:t>Time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Soils get better developed (Thicker, with greater differences between layers)</a:t>
            </a:r>
          </a:p>
          <a:p>
            <a:pPr lvl="3">
              <a:buNone/>
            </a:pPr>
            <a:r>
              <a:rPr lang="en-US" sz="1500">
                <a:latin typeface="Times New Roman" panose="02020603050405020304" pitchFamily="18" charset="0"/>
              </a:rPr>
              <a:t>  with more time</a:t>
            </a:r>
          </a:p>
          <a:p>
            <a:pPr lvl="3">
              <a:buNone/>
            </a:pPr>
            <a:endParaRPr lang="en-US" sz="1500">
              <a:latin typeface="Times New Roman" panose="02020603050405020304" pitchFamily="18" charset="0"/>
            </a:endParaRPr>
          </a:p>
          <a:p>
            <a:pPr lvl="2"/>
            <a:r>
              <a:rPr lang="en-US" sz="1500">
                <a:latin typeface="Times New Roman" panose="02020603050405020304" pitchFamily="18" charset="0"/>
              </a:rPr>
              <a:t>Climate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Biggest control on soil formation(Key factors are temperature and precipitation)</a:t>
            </a:r>
          </a:p>
          <a:p>
            <a:pPr marL="1371600" lvl="3" indent="0">
              <a:buNone/>
            </a:pPr>
            <a:endParaRPr lang="en-US" sz="1500">
              <a:latin typeface="Times New Roman" panose="02020603050405020304" pitchFamily="18" charset="0"/>
            </a:endParaRPr>
          </a:p>
          <a:p>
            <a:pPr lvl="2"/>
            <a:r>
              <a:rPr lang="en-US" sz="1500">
                <a:latin typeface="Times New Roman" panose="02020603050405020304" pitchFamily="18" charset="0"/>
              </a:rPr>
              <a:t>Plants and animals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Organisms influence soil properties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Also furnish organic matter to the soil (especially plants)</a:t>
            </a:r>
          </a:p>
          <a:p>
            <a:pPr marL="1371600" lvl="3" indent="0">
              <a:buNone/>
            </a:pPr>
            <a:endParaRPr lang="en-US" sz="1500">
              <a:latin typeface="Times New Roman" panose="02020603050405020304" pitchFamily="18" charset="0"/>
            </a:endParaRPr>
          </a:p>
          <a:p>
            <a:pPr lvl="2"/>
            <a:r>
              <a:rPr lang="en-US" sz="1500">
                <a:latin typeface="Times New Roman" panose="02020603050405020304" pitchFamily="18" charset="0"/>
              </a:rPr>
              <a:t>Slope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Steep slopes have poorly developed soils (due to faster erosion and downslope transport)</a:t>
            </a:r>
          </a:p>
          <a:p>
            <a:pPr marL="1371600" lvl="3" indent="0">
              <a:buNone/>
            </a:pPr>
            <a:r>
              <a:rPr lang="en-US" sz="1500">
                <a:latin typeface="Times New Roman" panose="02020603050405020304" pitchFamily="18" charset="0"/>
              </a:rPr>
              <a:t>Flatter terrain accumulates soil faster</a:t>
            </a:r>
          </a:p>
          <a:p>
            <a:pPr lvl="3"/>
            <a:endParaRPr lang="en-US" sz="1500">
              <a:latin typeface="Times New Roman" panose="02020603050405020304" pitchFamily="18" charset="0"/>
            </a:endParaRPr>
          </a:p>
          <a:p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they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 a very crucial role in every nation’s economical,  social and cultural  activities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river systems  originate in forests and anchor rich biodiversity.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Forests  provide: 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Timber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wood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wood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Pulp for paper and 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non-timber products to the local communities and national economy.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8677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soil pro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377781" y="4021428"/>
            <a:ext cx="33575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solidFill>
                  <a:srgbClr val="44546A"/>
                </a:solidFill>
              </a:rPr>
              <a:t>An idealized </a:t>
            </a:r>
            <a:br>
              <a:rPr lang="en-US" altLang="en-US" sz="4000" b="1" i="1" dirty="0">
                <a:solidFill>
                  <a:srgbClr val="44546A"/>
                </a:solidFill>
              </a:rPr>
            </a:br>
            <a:r>
              <a:rPr lang="en-US" altLang="en-US" sz="4000" b="1" i="1" dirty="0">
                <a:solidFill>
                  <a:srgbClr val="44546A"/>
                </a:solidFill>
              </a:rPr>
              <a:t>soil profile</a:t>
            </a:r>
            <a:br>
              <a:rPr lang="en-US" altLang="en-US" sz="4000" b="1" i="1" dirty="0">
                <a:solidFill>
                  <a:srgbClr val="44546A"/>
                </a:solidFill>
              </a:rPr>
            </a:br>
            <a:r>
              <a:rPr lang="en-US" altLang="en-US" sz="4000" b="1" i="1" dirty="0">
                <a:solidFill>
                  <a:srgbClr val="44546A"/>
                </a:solidFill>
              </a:rPr>
              <a:t>with horizons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0295" y="6430068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 : www.pinterest.com</a:t>
            </a:r>
          </a:p>
        </p:txBody>
      </p:sp>
    </p:spTree>
    <p:extLst>
      <p:ext uri="{BB962C8B-B14F-4D97-AF65-F5344CB8AC3E}">
        <p14:creationId xmlns:p14="http://schemas.microsoft.com/office/powerpoint/2010/main" val="400140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4330" y="212377"/>
            <a:ext cx="2109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Profile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3927" y="1450637"/>
            <a:ext cx="1026293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</a:rPr>
              <a:t>Vertical differences are called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horizons</a:t>
            </a:r>
            <a:r>
              <a:rPr lang="en-US" sz="2400" dirty="0">
                <a:latin typeface="Times New Roman" panose="02020603050405020304" pitchFamily="18" charset="0"/>
              </a:rPr>
              <a:t> – zones or layers of soil</a:t>
            </a:r>
          </a:p>
          <a:p>
            <a:pPr lvl="2"/>
            <a:endParaRPr lang="en-US" sz="2400" dirty="0">
              <a:latin typeface="Times New Roman" panose="02020603050405020304" pitchFamily="18" charset="0"/>
            </a:endParaRPr>
          </a:p>
          <a:p>
            <a:pPr lvl="2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O horizon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</a:rPr>
              <a:t>organic matter</a:t>
            </a:r>
          </a:p>
          <a:p>
            <a:pPr lvl="2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 horizon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</a:rPr>
              <a:t>organic and mineral matter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</a:rPr>
              <a:t>                   High biological activity (animals live here)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</a:rPr>
              <a:t>                   Together the O and A horizons make up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topsoil</a:t>
            </a:r>
          </a:p>
          <a:p>
            <a:pPr lvl="2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E horizon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</a:rPr>
              <a:t>little organic matter</a:t>
            </a:r>
          </a:p>
          <a:p>
            <a:pPr lvl="3"/>
            <a:r>
              <a:rPr lang="en-US" sz="2400" b="1" dirty="0">
                <a:latin typeface="Times New Roman" panose="02020603050405020304" pitchFamily="18" charset="0"/>
              </a:rPr>
              <a:t>                  </a:t>
            </a:r>
            <a:r>
              <a:rPr lang="en-US" sz="2400" dirty="0">
                <a:latin typeface="Times New Roman" panose="02020603050405020304" pitchFamily="18" charset="0"/>
              </a:rPr>
              <a:t>Zone of leaching ( loss of nutrients from soil)</a:t>
            </a:r>
          </a:p>
          <a:p>
            <a:pPr lvl="2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B horizon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</a:rPr>
              <a:t>zone of accumulation</a:t>
            </a:r>
          </a:p>
          <a:p>
            <a:pPr lvl="2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C horizon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</a:rPr>
              <a:t>partly altered parent material</a:t>
            </a:r>
          </a:p>
          <a:p>
            <a:pPr lvl="2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6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Eluviation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movement of various dissolved or suspended chemicals, minerals, etc. downward through the soil due to the movement of ground water.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4610" y="1639222"/>
            <a:ext cx="167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Soil erosion</a:t>
            </a:r>
          </a:p>
        </p:txBody>
      </p:sp>
      <p:pic>
        <p:nvPicPr>
          <p:cNvPr id="5" name="Picture 2" descr="http://geography.sierra.cc.ca.us/booth/Physical/chp16_fluvial/sheet_rill_gully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5" y="2572642"/>
            <a:ext cx="5202350" cy="36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09856" y="1777415"/>
            <a:ext cx="67821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Sheet erosion</a:t>
            </a:r>
          </a:p>
          <a:p>
            <a:pPr algn="just">
              <a:defRPr/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Sheet erosion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the transport of loosened soil particles by overland flow.</a:t>
            </a:r>
          </a:p>
          <a:p>
            <a:pPr algn="just"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Rill erosion</a:t>
            </a:r>
          </a:p>
          <a:p>
            <a:pPr algn="just"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When sheet flows begin to concentrate on the land surface, rill erosion occurs. This type of erosion occurs when the duration or intensity of rain increases, and runoff volumes accelerate. </a:t>
            </a:r>
          </a:p>
          <a:p>
            <a:pPr algn="just"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Gully erosion</a:t>
            </a:r>
          </a:p>
          <a:p>
            <a:pPr algn="just">
              <a:defRPr/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Gully erosion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occurs when runoff water accumulates, and then rapidly flows in narrow channels during or immediately after heavy rains or melting snow, removing soil to a considerable depth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geologicalintroduction.baffl.co.uk/wp-content/uploads/2009/02/later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21" y="-369261"/>
            <a:ext cx="3725779" cy="27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207"/>
            <a:ext cx="4912895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Causes of soil erosion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4731"/>
            <a:ext cx="8466221" cy="1579312"/>
          </a:xfrm>
        </p:spPr>
        <p:txBody>
          <a:bodyPr>
            <a:normAutofit/>
          </a:bodyPr>
          <a:lstStyle/>
          <a:p>
            <a:pPr lvl="1"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Deforestation- Wind  and water are the main agents</a:t>
            </a:r>
          </a:p>
          <a:p>
            <a:pPr lvl="1"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Intensive agriculture</a:t>
            </a:r>
          </a:p>
          <a:p>
            <a:pPr lvl="1"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grazing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241" y="2238395"/>
            <a:ext cx="3922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and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568" y="2823170"/>
            <a:ext cx="118871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practices of controlling land degradation:</a:t>
            </a:r>
          </a:p>
          <a:p>
            <a:pPr marL="514350" indent="-51435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rotation</a:t>
            </a:r>
          </a:p>
          <a:p>
            <a:pPr marL="514350" indent="-51435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Strip farming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 cropping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 farming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 as alternating crop rows between heavy-rooted plants and loosely-rooted plants to minimize erosion)</a:t>
            </a:r>
          </a:p>
          <a:p>
            <a:pPr marL="514350" indent="-51435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 and furrow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irrigation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Furrows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small, parallel channels, made to carry water in order to irrigate the crop. The crop is usually grown on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furrows)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Cultivation of grassland </a:t>
            </a:r>
          </a:p>
          <a:p>
            <a:pPr marL="514350" indent="-51435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Mulches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[protective layer of plants]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221" y="2148074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489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86" y="5646968"/>
            <a:ext cx="2477920" cy="498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3-year crop rotation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804" y="1276933"/>
            <a:ext cx="3308684" cy="430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File:Cold Newton ridge and furrow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51" y="299453"/>
            <a:ext cx="4265445" cy="232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46836" y="2655724"/>
            <a:ext cx="2335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Ridge and furrow</a:t>
            </a:r>
          </a:p>
        </p:txBody>
      </p:sp>
      <p:pic>
        <p:nvPicPr>
          <p:cNvPr id="8" name="Picture 2" descr="File:Mulch2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57" y="3355426"/>
            <a:ext cx="4230657" cy="276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59273" y="6137337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Mulches</a:t>
            </a:r>
          </a:p>
        </p:txBody>
      </p:sp>
      <p:pic>
        <p:nvPicPr>
          <p:cNvPr id="10" name="Picture 7" descr="http://farm1.static.flickr.com/35/69216821_0f9827a9d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591" y="3355426"/>
            <a:ext cx="4203546" cy="277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920904" y="6125517"/>
            <a:ext cx="2737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Terrace construction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0A4C-EC87-4C60-941A-460A3CAB99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408501" y="2741617"/>
            <a:ext cx="2181726" cy="49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Strip farming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AFFC4D0-2173-469B-90D1-E9BB9ECB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278" y="6145318"/>
            <a:ext cx="1417208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Source: wikimedia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F19855-A55E-4D5E-B5B6-E71DBCFB2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591" y="296863"/>
            <a:ext cx="4168760" cy="23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1" grpId="0"/>
      <p:bldP spid="1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Wasteland reclamation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Encourage social forestry.</a:t>
            </a:r>
          </a:p>
          <a:p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Less chemicals in agricultural practices.</a:t>
            </a:r>
          </a:p>
          <a:p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Construct water harvesting structures.</a:t>
            </a:r>
          </a:p>
          <a:p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No crop for one season such that land recovers mineral loss.</a:t>
            </a:r>
          </a:p>
          <a:p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Practice bioremediation to restore land. (</a:t>
            </a:r>
            <a:r>
              <a:rPr lang="en-US" sz="1700" i="1">
                <a:latin typeface="Times New Roman" panose="02020603050405020304" pitchFamily="18" charset="0"/>
                <a:cs typeface="Times New Roman" panose="02020603050405020304" pitchFamily="18" charset="0"/>
              </a:rPr>
              <a:t>Bioremediation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is a waste management technique that involves the use of organisms to remove or neutralize pollutants from a contaminated site)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8F0A4C-EC87-4C60-941A-460A3CAB9915}" type="slidenum">
              <a:rPr lang="en-US" sz="1000"/>
              <a:pPr>
                <a:spcAft>
                  <a:spcPts val="600"/>
                </a:spcAft>
              </a:pPr>
              <a:t>85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1242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they important…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67624" y="2490436"/>
            <a:ext cx="9708995" cy="2756813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Valuable source of biodiversity &amp; provide important ‘Gene-Pool’ from which we derive medicines, domesticated plants,  animals etc.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energy of rainfall (sponge action) and  reduce soil erosion.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reduce floods; moderate climate and  serve as sink for carbon dioxide.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Shelter for large number of animals species.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DC7-86E0-4257-803A-6B0EC2CAA604}" type="slidenum">
              <a:rPr lang="en-US" sz="1000"/>
              <a:pPr>
                <a:spcAft>
                  <a:spcPts val="600"/>
                </a:spcAft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087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01A318613B7A45A677AB87448EBEFD" ma:contentTypeVersion="2" ma:contentTypeDescription="Create a new document." ma:contentTypeScope="" ma:versionID="dfe2cfe4b2efe92200738c897fe7b5e6">
  <xsd:schema xmlns:xsd="http://www.w3.org/2001/XMLSchema" xmlns:xs="http://www.w3.org/2001/XMLSchema" xmlns:p="http://schemas.microsoft.com/office/2006/metadata/properties" xmlns:ns2="ddd0c2c3-955d-470d-9d2d-390866fe4cfb" targetNamespace="http://schemas.microsoft.com/office/2006/metadata/properties" ma:root="true" ma:fieldsID="a2ed0a37a23d63c7bd59dc9099b62616" ns2:_="">
    <xsd:import namespace="ddd0c2c3-955d-470d-9d2d-390866fe4c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0c2c3-955d-470d-9d2d-390866fe4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0C4453-0DC8-43AC-BBBA-4C47660B42F7}"/>
</file>

<file path=customXml/itemProps2.xml><?xml version="1.0" encoding="utf-8"?>
<ds:datastoreItem xmlns:ds="http://schemas.openxmlformats.org/officeDocument/2006/customXml" ds:itemID="{B77F1629-212C-40D5-8D7C-04A157FA48E0}"/>
</file>

<file path=customXml/itemProps3.xml><?xml version="1.0" encoding="utf-8"?>
<ds:datastoreItem xmlns:ds="http://schemas.openxmlformats.org/officeDocument/2006/customXml" ds:itemID="{43A73F24-1515-4729-838A-B3FFCA25E6BE}"/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2532</Words>
  <Application>Microsoft Office PowerPoint</Application>
  <PresentationFormat>Widescreen</PresentationFormat>
  <Paragraphs>424</Paragraphs>
  <Slides>85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    </vt:lpstr>
      <vt:lpstr>PowerPoint Presentation</vt:lpstr>
      <vt:lpstr>PowerPoint Presentation</vt:lpstr>
      <vt:lpstr>Forests in India…</vt:lpstr>
      <vt:lpstr>PowerPoint Presentation</vt:lpstr>
      <vt:lpstr>Why are they important?</vt:lpstr>
      <vt:lpstr>Why are they important…</vt:lpstr>
      <vt:lpstr>Impact of Forests</vt:lpstr>
      <vt:lpstr>Causes  of deforestation</vt:lpstr>
      <vt:lpstr>PowerPoint Presentation</vt:lpstr>
      <vt:lpstr>PowerPoint Presentation</vt:lpstr>
      <vt:lpstr>PowerPoint Presentation</vt:lpstr>
      <vt:lpstr> Energy Resources</vt:lpstr>
      <vt:lpstr>Classification</vt:lpstr>
      <vt:lpstr>Types of energy sources</vt:lpstr>
      <vt:lpstr>Non – renewable  </vt:lpstr>
      <vt:lpstr>PowerPoint Presentation</vt:lpstr>
      <vt:lpstr>PowerPoint Presentation</vt:lpstr>
      <vt:lpstr>PowerPoint Presentation</vt:lpstr>
      <vt:lpstr>Non –renewable : Coal</vt:lpstr>
      <vt:lpstr>PowerPoint Presentation</vt:lpstr>
      <vt:lpstr>PowerPoint Presentation</vt:lpstr>
      <vt:lpstr>PowerPoint Presentation</vt:lpstr>
      <vt:lpstr>PowerPoint Presentation</vt:lpstr>
      <vt:lpstr> Renewable - Wind Energy</vt:lpstr>
      <vt:lpstr>So how do wind turbines make electricity?</vt:lpstr>
      <vt:lpstr>Wind Energy</vt:lpstr>
      <vt:lpstr>State-wise electricity produced from wind</vt:lpstr>
      <vt:lpstr>Wave -Tidal energy</vt:lpstr>
      <vt:lpstr>Turning Tides into Usable Energy</vt:lpstr>
      <vt:lpstr>Ocean Thermal Energy Conversion (OTEC)</vt:lpstr>
      <vt:lpstr>Three basic ways to tap ocean for its energy</vt:lpstr>
      <vt:lpstr>Solar energy</vt:lpstr>
      <vt:lpstr>Devices</vt:lpstr>
      <vt:lpstr>Solar thermal collector</vt:lpstr>
      <vt:lpstr>PV cell- roof top solar panels</vt:lpstr>
      <vt:lpstr>Hydropower…</vt:lpstr>
      <vt:lpstr>The Changing Role of Hydropower</vt:lpstr>
      <vt:lpstr>Disadvantages</vt:lpstr>
      <vt:lpstr>Hydrogen energy</vt:lpstr>
      <vt:lpstr>PowerPoint Presentation</vt:lpstr>
      <vt:lpstr>PowerPoint Presentation</vt:lpstr>
      <vt:lpstr>PowerPoint Presentation</vt:lpstr>
      <vt:lpstr> Biomass energy</vt:lpstr>
      <vt:lpstr>PowerPoint Presentation</vt:lpstr>
      <vt:lpstr>Biomass to Biogas (65%methane, 30% carbon dioxide)</vt:lpstr>
      <vt:lpstr>Sustainable - Nuclear  Energy…</vt:lpstr>
      <vt:lpstr>Nuclear reactor</vt:lpstr>
      <vt:lpstr>Source : World nuclear association</vt:lpstr>
      <vt:lpstr>Geothermal energy</vt:lpstr>
      <vt:lpstr>PowerPoint Presentation</vt:lpstr>
      <vt:lpstr>PowerPoint Presentation</vt:lpstr>
      <vt:lpstr>PowerPoint Presentation</vt:lpstr>
      <vt:lpstr>Water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India’s contribution to world  mineral production</vt:lpstr>
      <vt:lpstr>Types of mining</vt:lpstr>
      <vt:lpstr>Open Mining</vt:lpstr>
      <vt:lpstr>PowerPoint Presentation</vt:lpstr>
      <vt:lpstr>Environmental impacts of mining</vt:lpstr>
      <vt:lpstr>Special impacts in coastal areas </vt:lpstr>
      <vt:lpstr>Environmental  protection  </vt:lpstr>
      <vt:lpstr>Environment  protection during  mining</vt:lpstr>
      <vt:lpstr>Land Resources</vt:lpstr>
      <vt:lpstr>Soil formation</vt:lpstr>
      <vt:lpstr>Factors controlling soil formation </vt:lpstr>
      <vt:lpstr>PowerPoint Presentation</vt:lpstr>
      <vt:lpstr>PowerPoint Presentation</vt:lpstr>
      <vt:lpstr>Eluviation : The movement of various dissolved or suspended chemicals, minerals, etc. downward through the soil due to the movement of ground water. </vt:lpstr>
      <vt:lpstr>Causes of soil erosion</vt:lpstr>
      <vt:lpstr>PowerPoint Presentation</vt:lpstr>
      <vt:lpstr>Wasteland reclamation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Bhagyashree [MAHE-MIT]</dc:creator>
  <cp:lastModifiedBy>Mahe</cp:lastModifiedBy>
  <cp:revision>229</cp:revision>
  <dcterms:created xsi:type="dcterms:W3CDTF">2018-07-09T04:00:59Z</dcterms:created>
  <dcterms:modified xsi:type="dcterms:W3CDTF">2021-09-17T04:31:01Z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0x0101005201A318613B7A45A677AB87448EBEFD</vt:lpwstr>
  </property>
</Properties>
</file>